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C9F7A2-C686-4240-A87C-96AF7AF33217}"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09EC7-8960-41A8-BBB5-1F386A3DD64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C9F7A2-C686-4240-A87C-96AF7AF33217}"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09EC7-8960-41A8-BBB5-1F386A3DD6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C9F7A2-C686-4240-A87C-96AF7AF33217}"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09EC7-8960-41A8-BBB5-1F386A3DD6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C9F7A2-C686-4240-A87C-96AF7AF33217}"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09EC7-8960-41A8-BBB5-1F386A3DD6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C9F7A2-C686-4240-A87C-96AF7AF33217}"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09EC7-8960-41A8-BBB5-1F386A3DD64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C9F7A2-C686-4240-A87C-96AF7AF33217}" type="datetimeFigureOut">
              <a:rPr lang="en-US" smtClean="0"/>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09EC7-8960-41A8-BBB5-1F386A3DD6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C9F7A2-C686-4240-A87C-96AF7AF33217}" type="datetimeFigureOut">
              <a:rPr lang="en-US" smtClean="0"/>
              <a:t>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F09EC7-8960-41A8-BBB5-1F386A3DD64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C9F7A2-C686-4240-A87C-96AF7AF33217}" type="datetimeFigureOut">
              <a:rPr lang="en-US" smtClean="0"/>
              <a:t>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F09EC7-8960-41A8-BBB5-1F386A3DD6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9F7A2-C686-4240-A87C-96AF7AF33217}" type="datetimeFigureOut">
              <a:rPr lang="en-US" smtClean="0"/>
              <a:t>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F09EC7-8960-41A8-BBB5-1F386A3DD6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9F7A2-C686-4240-A87C-96AF7AF33217}" type="datetimeFigureOut">
              <a:rPr lang="en-US" smtClean="0"/>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09EC7-8960-41A8-BBB5-1F386A3DD64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9F7A2-C686-4240-A87C-96AF7AF33217}" type="datetimeFigureOut">
              <a:rPr lang="en-US" smtClean="0"/>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09EC7-8960-41A8-BBB5-1F386A3DD6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C9F7A2-C686-4240-A87C-96AF7AF33217}" type="datetimeFigureOut">
              <a:rPr lang="en-US" smtClean="0"/>
              <a:t>1/4/2016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FF09EC7-8960-41A8-BBB5-1F386A3DD6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WHAT ARE EPD’s?</a:t>
            </a:r>
            <a:endParaRPr lang="en-US" dirty="0"/>
          </a:p>
        </p:txBody>
      </p:sp>
    </p:spTree>
    <p:extLst>
      <p:ext uri="{BB962C8B-B14F-4D97-AF65-F5344CB8AC3E}">
        <p14:creationId xmlns:p14="http://schemas.microsoft.com/office/powerpoint/2010/main" val="3359381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EPD Vocab</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0000"/>
                </a:solidFill>
              </a:rPr>
              <a:t>Heifer Pregnancy (HPG)</a:t>
            </a:r>
          </a:p>
          <a:p>
            <a:pPr marL="0" indent="0">
              <a:buNone/>
            </a:pPr>
            <a:endParaRPr lang="en-US" dirty="0"/>
          </a:p>
          <a:p>
            <a:r>
              <a:rPr lang="en-US" dirty="0" smtClean="0"/>
              <a:t>Predicts </a:t>
            </a:r>
            <a:r>
              <a:rPr lang="en-US" dirty="0"/>
              <a:t>the probability of heifers </a:t>
            </a:r>
            <a:r>
              <a:rPr lang="en-US" dirty="0">
                <a:solidFill>
                  <a:srgbClr val="FF0000"/>
                </a:solidFill>
              </a:rPr>
              <a:t>conceiving </a:t>
            </a:r>
            <a:r>
              <a:rPr lang="en-US" dirty="0" smtClean="0">
                <a:solidFill>
                  <a:srgbClr val="FF0000"/>
                </a:solidFill>
              </a:rPr>
              <a:t>to calve </a:t>
            </a:r>
            <a:r>
              <a:rPr lang="en-US" dirty="0">
                <a:solidFill>
                  <a:srgbClr val="FF0000"/>
                </a:solidFill>
              </a:rPr>
              <a:t>at two years of </a:t>
            </a:r>
            <a:r>
              <a:rPr lang="en-US" dirty="0" smtClean="0">
                <a:solidFill>
                  <a:srgbClr val="FF0000"/>
                </a:solidFill>
              </a:rPr>
              <a:t>age</a:t>
            </a:r>
            <a:endParaRPr lang="en-US" dirty="0">
              <a:solidFill>
                <a:srgbClr val="FF0000"/>
              </a:solidFill>
            </a:endParaRPr>
          </a:p>
        </p:txBody>
      </p:sp>
    </p:spTree>
    <p:extLst>
      <p:ext uri="{BB962C8B-B14F-4D97-AF65-F5344CB8AC3E}">
        <p14:creationId xmlns:p14="http://schemas.microsoft.com/office/powerpoint/2010/main" val="650163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EPD Vocab</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0000"/>
                </a:solidFill>
              </a:rPr>
              <a:t>Calving Ease Total Maternal (CETM)</a:t>
            </a:r>
          </a:p>
          <a:p>
            <a:endParaRPr lang="en-US" dirty="0"/>
          </a:p>
          <a:p>
            <a:r>
              <a:rPr lang="en-US" dirty="0" smtClean="0"/>
              <a:t>Predicts </a:t>
            </a:r>
            <a:r>
              <a:rPr lang="en-US" dirty="0"/>
              <a:t>the probability of a </a:t>
            </a:r>
            <a:r>
              <a:rPr lang="en-US" dirty="0" smtClean="0"/>
              <a:t>given animal's daughters calving </a:t>
            </a:r>
            <a:r>
              <a:rPr lang="en-US" dirty="0">
                <a:solidFill>
                  <a:srgbClr val="FF0000"/>
                </a:solidFill>
              </a:rPr>
              <a:t>unassisted at two years of </a:t>
            </a:r>
            <a:r>
              <a:rPr lang="en-US" dirty="0" smtClean="0">
                <a:solidFill>
                  <a:srgbClr val="FF0000"/>
                </a:solidFill>
              </a:rPr>
              <a:t>age</a:t>
            </a:r>
            <a:endParaRPr lang="en-US" dirty="0">
              <a:solidFill>
                <a:srgbClr val="FF0000"/>
              </a:solidFill>
            </a:endParaRPr>
          </a:p>
        </p:txBody>
      </p:sp>
    </p:spTree>
    <p:extLst>
      <p:ext uri="{BB962C8B-B14F-4D97-AF65-F5344CB8AC3E}">
        <p14:creationId xmlns:p14="http://schemas.microsoft.com/office/powerpoint/2010/main" val="1576415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EPD Vocab</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0000"/>
                </a:solidFill>
              </a:rPr>
              <a:t>Stayability (STAY)</a:t>
            </a:r>
          </a:p>
          <a:p>
            <a:pPr marL="0" indent="0" algn="ctr">
              <a:buNone/>
            </a:pPr>
            <a:endParaRPr lang="en-US" dirty="0">
              <a:solidFill>
                <a:srgbClr val="FF0000"/>
              </a:solidFill>
            </a:endParaRPr>
          </a:p>
          <a:p>
            <a:r>
              <a:rPr lang="en-US" dirty="0" smtClean="0"/>
              <a:t>Predicts the probability that a bull’s daughter will remain in the herd until at </a:t>
            </a:r>
            <a:r>
              <a:rPr lang="en-US" dirty="0" smtClean="0">
                <a:solidFill>
                  <a:srgbClr val="FF0000"/>
                </a:solidFill>
              </a:rPr>
              <a:t>least six years of age</a:t>
            </a:r>
            <a:endParaRPr lang="en-US" dirty="0">
              <a:solidFill>
                <a:srgbClr val="FF0000"/>
              </a:solidFill>
            </a:endParaRPr>
          </a:p>
        </p:txBody>
      </p:sp>
    </p:spTree>
    <p:extLst>
      <p:ext uri="{BB962C8B-B14F-4D97-AF65-F5344CB8AC3E}">
        <p14:creationId xmlns:p14="http://schemas.microsoft.com/office/powerpoint/2010/main" val="3712304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EPD Vocab</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0000"/>
                </a:solidFill>
              </a:rPr>
              <a:t>Docility (DOC)</a:t>
            </a:r>
          </a:p>
          <a:p>
            <a:pPr marL="0" indent="0" algn="ctr">
              <a:buNone/>
            </a:pPr>
            <a:endParaRPr lang="en-US" dirty="0">
              <a:solidFill>
                <a:srgbClr val="FF0000"/>
              </a:solidFill>
            </a:endParaRPr>
          </a:p>
          <a:p>
            <a:r>
              <a:rPr lang="en-US" dirty="0" smtClean="0"/>
              <a:t>Based on a scoring system ranging from:</a:t>
            </a:r>
          </a:p>
          <a:p>
            <a:pPr lvl="1"/>
            <a:r>
              <a:rPr lang="en-US" dirty="0" smtClean="0">
                <a:solidFill>
                  <a:srgbClr val="FF0000"/>
                </a:solidFill>
              </a:rPr>
              <a:t>1=Docile</a:t>
            </a:r>
          </a:p>
          <a:p>
            <a:pPr lvl="1"/>
            <a:r>
              <a:rPr lang="en-US" dirty="0" smtClean="0">
                <a:solidFill>
                  <a:srgbClr val="FF0000"/>
                </a:solidFill>
              </a:rPr>
              <a:t>2=Restless  </a:t>
            </a:r>
          </a:p>
          <a:p>
            <a:pPr lvl="1"/>
            <a:r>
              <a:rPr lang="en-US" dirty="0" smtClean="0">
                <a:solidFill>
                  <a:srgbClr val="FF0000"/>
                </a:solidFill>
              </a:rPr>
              <a:t>5=Nervous</a:t>
            </a:r>
          </a:p>
          <a:p>
            <a:pPr lvl="1"/>
            <a:r>
              <a:rPr lang="en-US" dirty="0" smtClean="0">
                <a:solidFill>
                  <a:srgbClr val="FF0000"/>
                </a:solidFill>
              </a:rPr>
              <a:t>6=Very Aggressive</a:t>
            </a:r>
          </a:p>
          <a:p>
            <a:pPr marL="0" indent="0" algn="ctr">
              <a:buNone/>
            </a:pPr>
            <a:endParaRPr lang="en-US" dirty="0"/>
          </a:p>
        </p:txBody>
      </p:sp>
    </p:spTree>
    <p:extLst>
      <p:ext uri="{BB962C8B-B14F-4D97-AF65-F5344CB8AC3E}">
        <p14:creationId xmlns:p14="http://schemas.microsoft.com/office/powerpoint/2010/main" val="3949945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EPD Vocab</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0000"/>
                </a:solidFill>
              </a:rPr>
              <a:t>Marbling Score (MARB)</a:t>
            </a:r>
          </a:p>
          <a:p>
            <a:pPr marL="0" indent="0">
              <a:buNone/>
            </a:pPr>
            <a:endParaRPr lang="en-US" dirty="0"/>
          </a:p>
          <a:p>
            <a:r>
              <a:rPr lang="en-US" dirty="0" smtClean="0"/>
              <a:t>Predicts the differences for carcass marbling score as expressed in marbling score units</a:t>
            </a:r>
          </a:p>
          <a:p>
            <a:endParaRPr lang="en-US" dirty="0"/>
          </a:p>
          <a:p>
            <a:r>
              <a:rPr lang="en-US" dirty="0" smtClean="0"/>
              <a:t>Higher marbling scores are </a:t>
            </a:r>
            <a:r>
              <a:rPr lang="en-US" dirty="0" smtClean="0">
                <a:solidFill>
                  <a:srgbClr val="FF0000"/>
                </a:solidFill>
              </a:rPr>
              <a:t>positively</a:t>
            </a:r>
            <a:r>
              <a:rPr lang="en-US" dirty="0" smtClean="0"/>
              <a:t> correlated with higher </a:t>
            </a:r>
            <a:r>
              <a:rPr lang="en-US" dirty="0" smtClean="0">
                <a:solidFill>
                  <a:srgbClr val="FF0000"/>
                </a:solidFill>
              </a:rPr>
              <a:t>carcass quality grades</a:t>
            </a:r>
          </a:p>
        </p:txBody>
      </p:sp>
    </p:spTree>
    <p:extLst>
      <p:ext uri="{BB962C8B-B14F-4D97-AF65-F5344CB8AC3E}">
        <p14:creationId xmlns:p14="http://schemas.microsoft.com/office/powerpoint/2010/main" val="40579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EPD Vocab</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0000"/>
                </a:solidFill>
              </a:rPr>
              <a:t>Rib Eye Area (REA)</a:t>
            </a:r>
          </a:p>
          <a:p>
            <a:pPr marL="0" indent="0" algn="ctr">
              <a:buNone/>
            </a:pPr>
            <a:endParaRPr lang="en-US" dirty="0"/>
          </a:p>
          <a:p>
            <a:r>
              <a:rPr lang="en-US" dirty="0" smtClean="0"/>
              <a:t>Predicts differences of carcass rib eye area between the </a:t>
            </a:r>
            <a:r>
              <a:rPr lang="en-US" dirty="0" smtClean="0">
                <a:solidFill>
                  <a:srgbClr val="FF0000"/>
                </a:solidFill>
              </a:rPr>
              <a:t>12</a:t>
            </a:r>
            <a:r>
              <a:rPr lang="en-US" baseline="30000" dirty="0" smtClean="0">
                <a:solidFill>
                  <a:srgbClr val="FF0000"/>
                </a:solidFill>
              </a:rPr>
              <a:t>th</a:t>
            </a:r>
            <a:r>
              <a:rPr lang="en-US" dirty="0" smtClean="0">
                <a:solidFill>
                  <a:srgbClr val="FF0000"/>
                </a:solidFill>
              </a:rPr>
              <a:t> and 13</a:t>
            </a:r>
            <a:r>
              <a:rPr lang="en-US" baseline="30000" dirty="0" smtClean="0">
                <a:solidFill>
                  <a:srgbClr val="FF0000"/>
                </a:solidFill>
              </a:rPr>
              <a:t>th</a:t>
            </a:r>
            <a:r>
              <a:rPr lang="en-US" dirty="0" smtClean="0">
                <a:solidFill>
                  <a:srgbClr val="FF0000"/>
                </a:solidFill>
              </a:rPr>
              <a:t> rib</a:t>
            </a:r>
          </a:p>
          <a:p>
            <a:endParaRPr lang="en-US" dirty="0"/>
          </a:p>
          <a:p>
            <a:pPr marL="0" indent="0">
              <a:buNone/>
            </a:pPr>
            <a:endParaRPr lang="en-US" dirty="0"/>
          </a:p>
        </p:txBody>
      </p:sp>
    </p:spTree>
    <p:extLst>
      <p:ext uri="{BB962C8B-B14F-4D97-AF65-F5344CB8AC3E}">
        <p14:creationId xmlns:p14="http://schemas.microsoft.com/office/powerpoint/2010/main" val="1656062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EPD Vocab</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0000"/>
                </a:solidFill>
              </a:rPr>
              <a:t>12 Rib Fat Thickness (FAT)</a:t>
            </a:r>
          </a:p>
          <a:p>
            <a:pPr marL="0" indent="0" algn="ctr">
              <a:buNone/>
            </a:pPr>
            <a:endParaRPr lang="en-US" dirty="0"/>
          </a:p>
          <a:p>
            <a:r>
              <a:rPr lang="en-US" dirty="0" smtClean="0"/>
              <a:t>Predicts differences for the carcass </a:t>
            </a:r>
            <a:r>
              <a:rPr lang="en-US" dirty="0" smtClean="0">
                <a:solidFill>
                  <a:srgbClr val="FF0000"/>
                </a:solidFill>
              </a:rPr>
              <a:t>fat depth</a:t>
            </a:r>
            <a:r>
              <a:rPr lang="en-US" dirty="0" smtClean="0"/>
              <a:t> over the 12</a:t>
            </a:r>
            <a:r>
              <a:rPr lang="en-US" baseline="30000" dirty="0" smtClean="0"/>
              <a:t>th</a:t>
            </a:r>
            <a:r>
              <a:rPr lang="en-US" dirty="0" smtClean="0"/>
              <a:t> rib</a:t>
            </a:r>
          </a:p>
          <a:p>
            <a:endParaRPr lang="en-US" dirty="0"/>
          </a:p>
          <a:p>
            <a:r>
              <a:rPr lang="en-US" dirty="0" smtClean="0"/>
              <a:t>Expressed in inches</a:t>
            </a:r>
            <a:endParaRPr lang="en-US" dirty="0"/>
          </a:p>
        </p:txBody>
      </p:sp>
    </p:spTree>
    <p:extLst>
      <p:ext uri="{BB962C8B-B14F-4D97-AF65-F5344CB8AC3E}">
        <p14:creationId xmlns:p14="http://schemas.microsoft.com/office/powerpoint/2010/main" val="596544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an EPD?</a:t>
            </a:r>
            <a:endParaRPr lang="en-US" dirty="0"/>
          </a:p>
        </p:txBody>
      </p:sp>
      <p:sp>
        <p:nvSpPr>
          <p:cNvPr id="3" name="Content Placeholder 2"/>
          <p:cNvSpPr>
            <a:spLocks noGrp="1"/>
          </p:cNvSpPr>
          <p:nvPr>
            <p:ph idx="1"/>
          </p:nvPr>
        </p:nvSpPr>
        <p:spPr/>
        <p:txBody>
          <a:bodyPr/>
          <a:lstStyle/>
          <a:p>
            <a:r>
              <a:rPr lang="en-US" dirty="0" smtClean="0"/>
              <a:t>E-</a:t>
            </a:r>
            <a:r>
              <a:rPr lang="en-US" dirty="0" err="1" smtClean="0">
                <a:solidFill>
                  <a:srgbClr val="FF0000"/>
                </a:solidFill>
              </a:rPr>
              <a:t>xpected</a:t>
            </a:r>
            <a:endParaRPr lang="en-US" dirty="0" smtClean="0">
              <a:solidFill>
                <a:srgbClr val="FF0000"/>
              </a:solidFill>
            </a:endParaRPr>
          </a:p>
          <a:p>
            <a:r>
              <a:rPr lang="en-US" dirty="0" smtClean="0"/>
              <a:t>P-</a:t>
            </a:r>
            <a:r>
              <a:rPr lang="en-US" dirty="0" err="1" smtClean="0">
                <a:solidFill>
                  <a:srgbClr val="FF0000"/>
                </a:solidFill>
              </a:rPr>
              <a:t>rogeny</a:t>
            </a:r>
            <a:r>
              <a:rPr lang="en-US" dirty="0" smtClean="0"/>
              <a:t> </a:t>
            </a:r>
          </a:p>
          <a:p>
            <a:r>
              <a:rPr lang="en-US" dirty="0" smtClean="0"/>
              <a:t>D-</a:t>
            </a:r>
            <a:r>
              <a:rPr lang="en-US" dirty="0" err="1" smtClean="0">
                <a:solidFill>
                  <a:srgbClr val="FF0000"/>
                </a:solidFill>
              </a:rPr>
              <a:t>ifference</a:t>
            </a:r>
            <a:endParaRPr lang="en-US" dirty="0" smtClean="0">
              <a:solidFill>
                <a:srgbClr val="FF0000"/>
              </a:solidFill>
            </a:endParaRPr>
          </a:p>
          <a:p>
            <a:endParaRPr lang="en-US" dirty="0"/>
          </a:p>
          <a:p>
            <a:pPr marL="0" indent="0" algn="ctr">
              <a:buNone/>
            </a:pPr>
            <a:r>
              <a:rPr lang="en-US" dirty="0"/>
              <a:t>A</a:t>
            </a:r>
            <a:r>
              <a:rPr lang="en-US" dirty="0" smtClean="0"/>
              <a:t> </a:t>
            </a:r>
            <a:r>
              <a:rPr lang="en-US" dirty="0"/>
              <a:t>measure of the degree of difference between the progeny of the bull and the progeny of the average bull of the breed in the trait being measured. It is calculated from data collected on the progeny of the bull.</a:t>
            </a:r>
          </a:p>
          <a:p>
            <a:endParaRPr lang="en-US" dirty="0"/>
          </a:p>
        </p:txBody>
      </p:sp>
    </p:spTree>
    <p:extLst>
      <p:ext uri="{BB962C8B-B14F-4D97-AF65-F5344CB8AC3E}">
        <p14:creationId xmlns:p14="http://schemas.microsoft.com/office/powerpoint/2010/main" val="1866428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EPD Vocab</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0000"/>
                </a:solidFill>
              </a:rPr>
              <a:t>Accuracy (ACC)</a:t>
            </a:r>
          </a:p>
          <a:p>
            <a:r>
              <a:rPr lang="en-US" dirty="0" smtClean="0"/>
              <a:t>EPD's </a:t>
            </a:r>
            <a:r>
              <a:rPr lang="en-US" dirty="0"/>
              <a:t>are often presented with a corresponding accuracy value, which measures the </a:t>
            </a:r>
            <a:r>
              <a:rPr lang="en-US" dirty="0">
                <a:solidFill>
                  <a:srgbClr val="FF0000"/>
                </a:solidFill>
              </a:rPr>
              <a:t>strength</a:t>
            </a:r>
            <a:r>
              <a:rPr lang="en-US" dirty="0"/>
              <a:t> of the relationship between the </a:t>
            </a:r>
            <a:r>
              <a:rPr lang="en-US" dirty="0">
                <a:solidFill>
                  <a:srgbClr val="FF0000"/>
                </a:solidFill>
              </a:rPr>
              <a:t>genetic prediction </a:t>
            </a:r>
            <a:r>
              <a:rPr lang="en-US" dirty="0"/>
              <a:t>and the </a:t>
            </a:r>
            <a:r>
              <a:rPr lang="en-US" dirty="0">
                <a:solidFill>
                  <a:srgbClr val="FF0000"/>
                </a:solidFill>
              </a:rPr>
              <a:t>true genetic </a:t>
            </a:r>
            <a:r>
              <a:rPr lang="en-US" dirty="0" smtClean="0">
                <a:solidFill>
                  <a:srgbClr val="FF0000"/>
                </a:solidFill>
              </a:rPr>
              <a:t>value</a:t>
            </a:r>
          </a:p>
          <a:p>
            <a:endParaRPr lang="en-US" dirty="0" smtClean="0"/>
          </a:p>
          <a:p>
            <a:r>
              <a:rPr lang="en-US" dirty="0" smtClean="0"/>
              <a:t>Accuracies </a:t>
            </a:r>
            <a:r>
              <a:rPr lang="en-US" dirty="0"/>
              <a:t>are reported as a </a:t>
            </a:r>
            <a:r>
              <a:rPr lang="en-US" dirty="0">
                <a:solidFill>
                  <a:srgbClr val="FF0000"/>
                </a:solidFill>
              </a:rPr>
              <a:t>decimal number</a:t>
            </a:r>
            <a:r>
              <a:rPr lang="en-US" dirty="0"/>
              <a:t> from zero to </a:t>
            </a:r>
            <a:r>
              <a:rPr lang="en-US" dirty="0" smtClean="0"/>
              <a:t>one </a:t>
            </a:r>
          </a:p>
          <a:p>
            <a:endParaRPr lang="en-US" dirty="0" smtClean="0"/>
          </a:p>
          <a:p>
            <a:r>
              <a:rPr lang="en-US" dirty="0" smtClean="0"/>
              <a:t>As </a:t>
            </a:r>
            <a:r>
              <a:rPr lang="en-US" dirty="0"/>
              <a:t>accuracy value approaches 1.0, the EPD is "accurately" or closely estimating the true genetic merit of an animal for a given trait.</a:t>
            </a:r>
          </a:p>
          <a:p>
            <a:endParaRPr lang="en-US" dirty="0"/>
          </a:p>
        </p:txBody>
      </p:sp>
    </p:spTree>
    <p:extLst>
      <p:ext uri="{BB962C8B-B14F-4D97-AF65-F5344CB8AC3E}">
        <p14:creationId xmlns:p14="http://schemas.microsoft.com/office/powerpoint/2010/main" val="3769098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EPD Vocab</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0000"/>
                </a:solidFill>
              </a:rPr>
              <a:t>Birth Weight (BW)</a:t>
            </a:r>
          </a:p>
          <a:p>
            <a:r>
              <a:rPr lang="en-US" dirty="0" smtClean="0"/>
              <a:t>Predicts the difference in pounds, for birth weight</a:t>
            </a:r>
          </a:p>
          <a:p>
            <a:endParaRPr lang="en-US" dirty="0"/>
          </a:p>
          <a:p>
            <a:r>
              <a:rPr lang="en-US" dirty="0" smtClean="0"/>
              <a:t>Expressed in </a:t>
            </a:r>
            <a:r>
              <a:rPr lang="en-US" dirty="0" smtClean="0">
                <a:solidFill>
                  <a:srgbClr val="FF0000"/>
                </a:solidFill>
              </a:rPr>
              <a:t>pounds</a:t>
            </a:r>
            <a:endParaRPr lang="en-US" dirty="0">
              <a:solidFill>
                <a:srgbClr val="FF0000"/>
              </a:solidFill>
            </a:endParaRPr>
          </a:p>
        </p:txBody>
      </p:sp>
    </p:spTree>
    <p:extLst>
      <p:ext uri="{BB962C8B-B14F-4D97-AF65-F5344CB8AC3E}">
        <p14:creationId xmlns:p14="http://schemas.microsoft.com/office/powerpoint/2010/main" val="3647813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EPD Vocab</a:t>
            </a:r>
            <a:endParaRPr lang="en-US" dirty="0"/>
          </a:p>
        </p:txBody>
      </p:sp>
      <p:sp>
        <p:nvSpPr>
          <p:cNvPr id="3" name="Content Placeholder 2"/>
          <p:cNvSpPr>
            <a:spLocks noGrp="1"/>
          </p:cNvSpPr>
          <p:nvPr>
            <p:ph idx="1"/>
          </p:nvPr>
        </p:nvSpPr>
        <p:spPr/>
        <p:txBody>
          <a:bodyPr/>
          <a:lstStyle/>
          <a:p>
            <a:pPr algn="ctr"/>
            <a:r>
              <a:rPr lang="en-US" dirty="0" smtClean="0">
                <a:solidFill>
                  <a:srgbClr val="FF0000"/>
                </a:solidFill>
              </a:rPr>
              <a:t>Weaning Weight (WW)</a:t>
            </a:r>
          </a:p>
          <a:p>
            <a:r>
              <a:rPr lang="en-US" dirty="0"/>
              <a:t>P</a:t>
            </a:r>
            <a:r>
              <a:rPr lang="en-US" dirty="0" smtClean="0"/>
              <a:t>redicts </a:t>
            </a:r>
            <a:r>
              <a:rPr lang="en-US" dirty="0"/>
              <a:t>the </a:t>
            </a:r>
            <a:r>
              <a:rPr lang="en-US" dirty="0" smtClean="0"/>
              <a:t>difference, for </a:t>
            </a:r>
            <a:r>
              <a:rPr lang="en-US" dirty="0"/>
              <a:t>weaning weight (adjusted to </a:t>
            </a:r>
            <a:r>
              <a:rPr lang="en-US" dirty="0" smtClean="0"/>
              <a:t>age of </a:t>
            </a:r>
            <a:r>
              <a:rPr lang="en-US" dirty="0"/>
              <a:t>dam and a standard 205 days of age</a:t>
            </a:r>
            <a:r>
              <a:rPr lang="en-US" dirty="0" smtClean="0"/>
              <a:t>) </a:t>
            </a:r>
          </a:p>
          <a:p>
            <a:endParaRPr lang="en-US" dirty="0" smtClean="0"/>
          </a:p>
          <a:p>
            <a:r>
              <a:rPr lang="en-US" dirty="0" smtClean="0"/>
              <a:t>This </a:t>
            </a:r>
            <a:r>
              <a:rPr lang="en-US" dirty="0"/>
              <a:t>is </a:t>
            </a:r>
            <a:r>
              <a:rPr lang="en-US" dirty="0" smtClean="0"/>
              <a:t>an indicator</a:t>
            </a:r>
            <a:r>
              <a:rPr lang="en-US" dirty="0"/>
              <a:t> </a:t>
            </a:r>
            <a:r>
              <a:rPr lang="en-US" dirty="0" smtClean="0"/>
              <a:t>of </a:t>
            </a:r>
            <a:r>
              <a:rPr lang="en-US" dirty="0">
                <a:solidFill>
                  <a:srgbClr val="FF0000"/>
                </a:solidFill>
              </a:rPr>
              <a:t>growth from birth to </a:t>
            </a:r>
            <a:r>
              <a:rPr lang="en-US" dirty="0" smtClean="0">
                <a:solidFill>
                  <a:srgbClr val="FF0000"/>
                </a:solidFill>
              </a:rPr>
              <a:t>weaning</a:t>
            </a:r>
          </a:p>
          <a:p>
            <a:endParaRPr lang="en-US" dirty="0">
              <a:solidFill>
                <a:srgbClr val="FF0000"/>
              </a:solidFill>
            </a:endParaRPr>
          </a:p>
          <a:p>
            <a:r>
              <a:rPr lang="en-US" dirty="0" smtClean="0"/>
              <a:t>Expressed in </a:t>
            </a:r>
            <a:r>
              <a:rPr lang="en-US" dirty="0" smtClean="0">
                <a:solidFill>
                  <a:srgbClr val="FF0000"/>
                </a:solidFill>
              </a:rPr>
              <a:t>pounds</a:t>
            </a:r>
            <a:endParaRPr lang="en-US" dirty="0">
              <a:solidFill>
                <a:srgbClr val="FF0000"/>
              </a:solidFill>
            </a:endParaRPr>
          </a:p>
        </p:txBody>
      </p:sp>
    </p:spTree>
    <p:extLst>
      <p:ext uri="{BB962C8B-B14F-4D97-AF65-F5344CB8AC3E}">
        <p14:creationId xmlns:p14="http://schemas.microsoft.com/office/powerpoint/2010/main" val="3929042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EPD Vocab</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0000"/>
                </a:solidFill>
              </a:rPr>
              <a:t>Yearling Weight (YW)</a:t>
            </a:r>
          </a:p>
          <a:p>
            <a:r>
              <a:rPr lang="en-US" dirty="0"/>
              <a:t>P</a:t>
            </a:r>
            <a:r>
              <a:rPr lang="en-US" dirty="0" smtClean="0"/>
              <a:t>redicts </a:t>
            </a:r>
            <a:r>
              <a:rPr lang="en-US" dirty="0"/>
              <a:t>the </a:t>
            </a:r>
            <a:r>
              <a:rPr lang="en-US" dirty="0" smtClean="0"/>
              <a:t>expected difference, for </a:t>
            </a:r>
            <a:r>
              <a:rPr lang="en-US" dirty="0"/>
              <a:t>yearling weight (</a:t>
            </a:r>
            <a:r>
              <a:rPr lang="en-US" dirty="0" smtClean="0"/>
              <a:t>adjusted to </a:t>
            </a:r>
            <a:r>
              <a:rPr lang="en-US" dirty="0"/>
              <a:t>a standard 365 days of age</a:t>
            </a:r>
            <a:r>
              <a:rPr lang="en-US" dirty="0" smtClean="0"/>
              <a:t>)</a:t>
            </a:r>
          </a:p>
          <a:p>
            <a:endParaRPr lang="en-US" dirty="0"/>
          </a:p>
          <a:p>
            <a:r>
              <a:rPr lang="en-US" dirty="0" smtClean="0"/>
              <a:t> </a:t>
            </a:r>
            <a:r>
              <a:rPr lang="en-US" dirty="0"/>
              <a:t>This is an </a:t>
            </a:r>
            <a:r>
              <a:rPr lang="en-US" dirty="0" smtClean="0"/>
              <a:t>indicator of </a:t>
            </a:r>
            <a:r>
              <a:rPr lang="en-US" dirty="0">
                <a:solidFill>
                  <a:srgbClr val="FF0000"/>
                </a:solidFill>
              </a:rPr>
              <a:t>growth from birth to </a:t>
            </a:r>
            <a:r>
              <a:rPr lang="en-US" dirty="0" smtClean="0">
                <a:solidFill>
                  <a:srgbClr val="FF0000"/>
                </a:solidFill>
              </a:rPr>
              <a:t>yearling</a:t>
            </a:r>
          </a:p>
          <a:p>
            <a:endParaRPr lang="en-US" dirty="0"/>
          </a:p>
          <a:p>
            <a:r>
              <a:rPr lang="en-US" dirty="0" smtClean="0"/>
              <a:t>Expressed in </a:t>
            </a:r>
            <a:r>
              <a:rPr lang="en-US" dirty="0" smtClean="0">
                <a:solidFill>
                  <a:srgbClr val="FF0000"/>
                </a:solidFill>
              </a:rPr>
              <a:t>pounds</a:t>
            </a:r>
            <a:endParaRPr lang="en-US" dirty="0">
              <a:solidFill>
                <a:srgbClr val="FF0000"/>
              </a:solidFill>
            </a:endParaRPr>
          </a:p>
        </p:txBody>
      </p:sp>
    </p:spTree>
    <p:extLst>
      <p:ext uri="{BB962C8B-B14F-4D97-AF65-F5344CB8AC3E}">
        <p14:creationId xmlns:p14="http://schemas.microsoft.com/office/powerpoint/2010/main" val="3680734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EPD Vocab</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0000"/>
                </a:solidFill>
              </a:rPr>
              <a:t>Maternal Influence (MILK)(MLK)</a:t>
            </a:r>
          </a:p>
          <a:p>
            <a:pPr marL="0" indent="0">
              <a:buNone/>
            </a:pPr>
            <a:endParaRPr lang="en-US" dirty="0">
              <a:solidFill>
                <a:srgbClr val="FF0000"/>
              </a:solidFill>
            </a:endParaRPr>
          </a:p>
          <a:p>
            <a:r>
              <a:rPr lang="en-US" dirty="0"/>
              <a:t>P</a:t>
            </a:r>
            <a:r>
              <a:rPr lang="en-US" dirty="0" smtClean="0"/>
              <a:t>redicts </a:t>
            </a:r>
            <a:r>
              <a:rPr lang="en-US" dirty="0"/>
              <a:t>the difference in </a:t>
            </a:r>
            <a:r>
              <a:rPr lang="en-US" dirty="0" smtClean="0">
                <a:solidFill>
                  <a:srgbClr val="FF0000"/>
                </a:solidFill>
              </a:rPr>
              <a:t>maternal production </a:t>
            </a:r>
            <a:r>
              <a:rPr lang="en-US" dirty="0"/>
              <a:t>of an individual animal's daughters </a:t>
            </a:r>
            <a:r>
              <a:rPr lang="en-US" dirty="0" smtClean="0"/>
              <a:t>as expressed </a:t>
            </a:r>
            <a:r>
              <a:rPr lang="en-US" dirty="0"/>
              <a:t>by the weaning weight of their calves.</a:t>
            </a:r>
          </a:p>
        </p:txBody>
      </p:sp>
    </p:spTree>
    <p:extLst>
      <p:ext uri="{BB962C8B-B14F-4D97-AF65-F5344CB8AC3E}">
        <p14:creationId xmlns:p14="http://schemas.microsoft.com/office/powerpoint/2010/main" val="816081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EPD Vocab</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0000"/>
                </a:solidFill>
              </a:rPr>
              <a:t>Total Maternal (TM)</a:t>
            </a:r>
          </a:p>
          <a:p>
            <a:pPr marL="0" indent="0">
              <a:buNone/>
            </a:pPr>
            <a:endParaRPr lang="en-US" dirty="0"/>
          </a:p>
          <a:p>
            <a:r>
              <a:rPr lang="en-US" dirty="0" smtClean="0"/>
              <a:t>Predicts the rancher’s </a:t>
            </a:r>
            <a:r>
              <a:rPr lang="en-US" dirty="0" smtClean="0">
                <a:solidFill>
                  <a:srgbClr val="FF0000"/>
                </a:solidFill>
              </a:rPr>
              <a:t>actual observation </a:t>
            </a:r>
            <a:r>
              <a:rPr lang="en-US" dirty="0" smtClean="0"/>
              <a:t>of weaning weights of calves raised by an animal’s daughters  </a:t>
            </a:r>
          </a:p>
          <a:p>
            <a:endParaRPr lang="en-US" dirty="0"/>
          </a:p>
          <a:p>
            <a:r>
              <a:rPr lang="en-US" dirty="0" smtClean="0"/>
              <a:t>Includes the daughters MILK EPD plus half of her genetic contribution to her calf's weaning weight EPD</a:t>
            </a:r>
          </a:p>
        </p:txBody>
      </p:sp>
    </p:spTree>
    <p:extLst>
      <p:ext uri="{BB962C8B-B14F-4D97-AF65-F5344CB8AC3E}">
        <p14:creationId xmlns:p14="http://schemas.microsoft.com/office/powerpoint/2010/main" val="3689801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EPD Vocab</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0000"/>
                </a:solidFill>
              </a:rPr>
              <a:t>Calving Ease Direct (CED)</a:t>
            </a:r>
          </a:p>
          <a:p>
            <a:pPr marL="0" indent="0">
              <a:buNone/>
            </a:pPr>
            <a:endParaRPr lang="en-US" dirty="0"/>
          </a:p>
          <a:p>
            <a:r>
              <a:rPr lang="en-US" dirty="0" smtClean="0"/>
              <a:t>Predicts </a:t>
            </a:r>
            <a:r>
              <a:rPr lang="en-US" dirty="0"/>
              <a:t>the probability of calves being </a:t>
            </a:r>
            <a:r>
              <a:rPr lang="en-US" dirty="0" smtClean="0"/>
              <a:t>born </a:t>
            </a:r>
            <a:r>
              <a:rPr lang="en-US" dirty="0" smtClean="0">
                <a:solidFill>
                  <a:srgbClr val="FF0000"/>
                </a:solidFill>
              </a:rPr>
              <a:t>unassisted </a:t>
            </a:r>
            <a:r>
              <a:rPr lang="en-US" dirty="0">
                <a:solidFill>
                  <a:srgbClr val="FF0000"/>
                </a:solidFill>
              </a:rPr>
              <a:t>out of two year-old </a:t>
            </a:r>
            <a:r>
              <a:rPr lang="en-US" dirty="0" smtClean="0">
                <a:solidFill>
                  <a:srgbClr val="FF0000"/>
                </a:solidFill>
              </a:rPr>
              <a:t>heifers</a:t>
            </a:r>
            <a:endParaRPr lang="en-US" dirty="0">
              <a:solidFill>
                <a:srgbClr val="FF0000"/>
              </a:solidFill>
            </a:endParaRPr>
          </a:p>
        </p:txBody>
      </p:sp>
    </p:spTree>
    <p:extLst>
      <p:ext uri="{BB962C8B-B14F-4D97-AF65-F5344CB8AC3E}">
        <p14:creationId xmlns:p14="http://schemas.microsoft.com/office/powerpoint/2010/main" val="41758329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135</TotalTime>
  <Words>476</Words>
  <Application>Microsoft Office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WHAT ARE EPD’s?</vt:lpstr>
      <vt:lpstr>What is an EPD?</vt:lpstr>
      <vt:lpstr>EPD Vocab</vt:lpstr>
      <vt:lpstr>EPD Vocab</vt:lpstr>
      <vt:lpstr>EPD Vocab</vt:lpstr>
      <vt:lpstr>EPD Vocab</vt:lpstr>
      <vt:lpstr>EPD Vocab</vt:lpstr>
      <vt:lpstr>EPD Vocab</vt:lpstr>
      <vt:lpstr>EPD Vocab</vt:lpstr>
      <vt:lpstr>EPD Vocab</vt:lpstr>
      <vt:lpstr>EPD Vocab</vt:lpstr>
      <vt:lpstr>EPD Vocab</vt:lpstr>
      <vt:lpstr>EPD Vocab</vt:lpstr>
      <vt:lpstr>EPD Vocab</vt:lpstr>
      <vt:lpstr>EPD Vocab</vt:lpstr>
      <vt:lpstr>EPD Vocab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EPD’s?</dc:title>
  <dc:creator>Jamey Steele</dc:creator>
  <cp:lastModifiedBy>Ty Smith</cp:lastModifiedBy>
  <cp:revision>7</cp:revision>
  <dcterms:created xsi:type="dcterms:W3CDTF">2012-04-06T22:12:57Z</dcterms:created>
  <dcterms:modified xsi:type="dcterms:W3CDTF">2016-01-04T21:05:29Z</dcterms:modified>
</cp:coreProperties>
</file>