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72" r:id="rId13"/>
    <p:sldId id="267" r:id="rId14"/>
    <p:sldId id="273" r:id="rId15"/>
    <p:sldId id="268" r:id="rId16"/>
    <p:sldId id="269" r:id="rId17"/>
    <p:sldId id="270" r:id="rId18"/>
    <p:sldId id="271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986D93E-1954-48E7-9F7F-82A7EC30A385}">
          <p14:sldIdLst>
            <p14:sldId id="256"/>
            <p14:sldId id="257"/>
            <p14:sldId id="258"/>
            <p14:sldId id="261"/>
            <p14:sldId id="259"/>
            <p14:sldId id="260"/>
            <p14:sldId id="262"/>
            <p14:sldId id="263"/>
            <p14:sldId id="264"/>
            <p14:sldId id="265"/>
            <p14:sldId id="266"/>
            <p14:sldId id="272"/>
            <p14:sldId id="267"/>
            <p14:sldId id="273"/>
            <p14:sldId id="268"/>
            <p14:sldId id="269"/>
            <p14:sldId id="270"/>
            <p14:sldId id="271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</p14:sldIdLst>
        </p14:section>
        <p14:section name="Untitled Section" id="{033E20FB-6E9C-4793-AB37-A9F5033656A6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2/18/2016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2/18/2016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2/18/2016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2/18/2016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2/18/2016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2/18/2016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2/18/2016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2/18/2016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2/18/2016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2/18/2016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2/18/2016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2/18/2016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Floriculture design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Jessica Johnston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275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9192" y="461434"/>
            <a:ext cx="2685875" cy="40508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4135" y="770249"/>
            <a:ext cx="2940226" cy="34331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4282" y="2213680"/>
            <a:ext cx="2923094" cy="390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853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area in, around, and between the components of the design, defined by the three-dimensional area occupied by the composition.</a:t>
            </a:r>
          </a:p>
          <a:p>
            <a:r>
              <a:rPr lang="en-US" dirty="0"/>
              <a:t>Positive </a:t>
            </a:r>
            <a:r>
              <a:rPr lang="en-US" dirty="0" smtClean="0"/>
              <a:t>space- Space filled with materials. It contains shape, form, color, and texture</a:t>
            </a:r>
            <a:endParaRPr lang="en-US" dirty="0"/>
          </a:p>
          <a:p>
            <a:r>
              <a:rPr lang="en-US" dirty="0"/>
              <a:t>Negative </a:t>
            </a:r>
            <a:r>
              <a:rPr lang="en-US" dirty="0" smtClean="0"/>
              <a:t>space- Purposely made. It is important to </a:t>
            </a:r>
            <a:r>
              <a:rPr lang="en-US" dirty="0" err="1" smtClean="0"/>
              <a:t>arrangments</a:t>
            </a:r>
            <a:r>
              <a:rPr lang="en-US" dirty="0" smtClean="0"/>
              <a:t> appearance. The space where there is no materials. Done with reason.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90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4089" y="456654"/>
            <a:ext cx="5237232" cy="607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987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Texture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The surface quality of a material, as perceived by sight or touch</a:t>
            </a:r>
          </a:p>
          <a:p>
            <a:pPr lvl="1"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Smooth, coarse, waxy, rough, delicate, velvety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429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4301067" cy="32195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0108" y="0"/>
            <a:ext cx="4611892" cy="34555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7525" y="3376483"/>
            <a:ext cx="4350983" cy="331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450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A repeated combination of line, form, color, texture, and/or space.</a:t>
            </a:r>
          </a:p>
          <a:p>
            <a:r>
              <a:rPr lang="en-US" sz="3200" dirty="0"/>
              <a:t>Variegated markings, speckles</a:t>
            </a:r>
          </a:p>
          <a:p>
            <a:r>
              <a:rPr lang="en-US" sz="3200" dirty="0"/>
              <a:t>Any element used more than once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318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Fragrance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 sweet or pleasing odor, perceived by the sense of smell.</a:t>
            </a:r>
          </a:p>
          <a:p>
            <a:pPr lvl="1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heightens our awareness </a:t>
            </a:r>
          </a:p>
          <a:p>
            <a:pPr lvl="1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increases sensory enjoyment</a:t>
            </a:r>
          </a:p>
          <a:p>
            <a:pPr lvl="1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triggers 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memory</a:t>
            </a:r>
          </a:p>
          <a:p>
            <a:pPr marL="274320" lvl="1" indent="0">
              <a:buNone/>
              <a:defRPr/>
            </a:pP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1045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physical dimensions of line, form, or space</a:t>
            </a:r>
          </a:p>
          <a:p>
            <a:r>
              <a:rPr lang="en-US" dirty="0" smtClean="0"/>
              <a:t>Considerations include:</a:t>
            </a:r>
          </a:p>
          <a:p>
            <a:pPr marL="0" indent="0">
              <a:buNone/>
            </a:pPr>
            <a:r>
              <a:rPr lang="en-US" dirty="0" smtClean="0"/>
              <a:t>	-Cost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-Container to be used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-occasion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-kind of flowers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1502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Important design element</a:t>
            </a:r>
          </a:p>
          <a:p>
            <a:r>
              <a:rPr lang="en-US" dirty="0" smtClean="0"/>
              <a:t>Must consider the color wheel</a:t>
            </a:r>
          </a:p>
          <a:p>
            <a:r>
              <a:rPr lang="en-US" dirty="0" smtClean="0"/>
              <a:t>Colors must complement and work together</a:t>
            </a:r>
          </a:p>
          <a:p>
            <a:r>
              <a:rPr lang="en-US" dirty="0" smtClean="0"/>
              <a:t>Arrangement needs to be pleasing to the eye</a:t>
            </a:r>
          </a:p>
          <a:p>
            <a:r>
              <a:rPr lang="en-US" dirty="0" smtClean="0"/>
              <a:t>Emotional response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6933" y="0"/>
            <a:ext cx="2994907" cy="36291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02" y="4325049"/>
            <a:ext cx="2307343" cy="24232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4015" y="4009926"/>
            <a:ext cx="2809875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5841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 of Floral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Guidelines used by florist to create arrangements that reflect and work with the elements of design</a:t>
            </a:r>
          </a:p>
          <a:p>
            <a:r>
              <a:rPr lang="en-US" dirty="0"/>
              <a:t>Focal Point</a:t>
            </a:r>
          </a:p>
          <a:p>
            <a:r>
              <a:rPr lang="en-US" dirty="0"/>
              <a:t>Proportion</a:t>
            </a:r>
          </a:p>
          <a:p>
            <a:r>
              <a:rPr lang="en-US" dirty="0"/>
              <a:t>Scale</a:t>
            </a:r>
          </a:p>
          <a:p>
            <a:r>
              <a:rPr lang="en-US" dirty="0"/>
              <a:t>Balance</a:t>
            </a:r>
          </a:p>
          <a:p>
            <a:r>
              <a:rPr lang="en-US" dirty="0"/>
              <a:t>Rhythm</a:t>
            </a:r>
          </a:p>
          <a:p>
            <a:r>
              <a:rPr lang="en-US" dirty="0"/>
              <a:t>Harmony</a:t>
            </a:r>
          </a:p>
          <a:p>
            <a:r>
              <a:rPr lang="en-US" dirty="0"/>
              <a:t>Unity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642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of Floral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Line</a:t>
            </a:r>
          </a:p>
          <a:p>
            <a:r>
              <a:rPr lang="en-US" sz="2400" dirty="0" smtClean="0"/>
              <a:t>Form</a:t>
            </a:r>
          </a:p>
          <a:p>
            <a:r>
              <a:rPr lang="en-US" sz="2400" dirty="0" smtClean="0"/>
              <a:t>Space </a:t>
            </a:r>
          </a:p>
          <a:p>
            <a:r>
              <a:rPr lang="en-US" sz="2400" dirty="0" smtClean="0"/>
              <a:t>Design</a:t>
            </a:r>
          </a:p>
          <a:p>
            <a:r>
              <a:rPr lang="en-US" sz="2400" dirty="0" smtClean="0"/>
              <a:t>Texture</a:t>
            </a:r>
          </a:p>
          <a:p>
            <a:r>
              <a:rPr lang="en-US" sz="2400" dirty="0" smtClean="0"/>
              <a:t>Pattern</a:t>
            </a:r>
          </a:p>
          <a:p>
            <a:r>
              <a:rPr lang="en-US" sz="2400" dirty="0" smtClean="0"/>
              <a:t>Fragrance</a:t>
            </a:r>
          </a:p>
          <a:p>
            <a:r>
              <a:rPr lang="en-US" sz="2400" dirty="0" smtClean="0"/>
              <a:t>Size</a:t>
            </a:r>
          </a:p>
          <a:p>
            <a:r>
              <a:rPr lang="en-US" sz="2400" dirty="0" smtClean="0"/>
              <a:t>Color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004000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Focal 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The center of interest in a design</a:t>
            </a:r>
          </a:p>
          <a:p>
            <a:r>
              <a:rPr lang="en-US" sz="2800" dirty="0"/>
              <a:t>Draws the most attention and directs the viewer’s eye to a specific location within a design.</a:t>
            </a:r>
          </a:p>
          <a:p>
            <a:r>
              <a:rPr lang="en-US" sz="2800" dirty="0"/>
              <a:t>Located slightly above the rim of the container and extends slightly out in front of the container to give depth.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8748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is the focal point?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487" y="1987373"/>
            <a:ext cx="3282975" cy="24717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9106" y="3383843"/>
            <a:ext cx="3297767" cy="32977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2518" y="1637417"/>
            <a:ext cx="3730323" cy="378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036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Proportion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Concerns the relationship between the flowers, foliage, and container.</a:t>
            </a:r>
          </a:p>
          <a:p>
            <a:r>
              <a:rPr lang="en-US" sz="2400" dirty="0"/>
              <a:t>To attain proper proportion:</a:t>
            </a:r>
          </a:p>
          <a:p>
            <a:r>
              <a:rPr lang="en-US" sz="2400" dirty="0"/>
              <a:t>Smallest flowers should be positioned at the top and edges of the design and as you work towards the focal point gradually increase the flower size. </a:t>
            </a:r>
          </a:p>
          <a:p>
            <a:r>
              <a:rPr lang="en-US" sz="2400" dirty="0"/>
              <a:t>Plant material should be 1 ½ to 2 times the size of the container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7915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arrangement is proportioned?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6881" y="2093976"/>
            <a:ext cx="3107267" cy="31072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9822" y="1921310"/>
            <a:ext cx="2294566" cy="32919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39985" y="3059289"/>
            <a:ext cx="406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Left or Right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8747650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 relationship between the completed arrangement and its location or surroundings.</a:t>
            </a:r>
          </a:p>
          <a:p>
            <a:endParaRPr lang="en-US" sz="2400" dirty="0"/>
          </a:p>
          <a:p>
            <a:r>
              <a:rPr lang="en-US" sz="2400" dirty="0"/>
              <a:t>Arrangement should “fit in” where it is placed.</a:t>
            </a:r>
          </a:p>
          <a:p>
            <a:endParaRPr lang="en-US" sz="2400" dirty="0"/>
          </a:p>
          <a:p>
            <a:r>
              <a:rPr lang="en-US" sz="2400" dirty="0"/>
              <a:t>Example: A small arrangement on a large table shows improper scale.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3019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arrangement is within Scale?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987" y="1981907"/>
            <a:ext cx="3969807" cy="26465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7860" y="1861803"/>
            <a:ext cx="3426249" cy="42858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42781" y="2991878"/>
            <a:ext cx="2912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Left or Right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453059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Provides an arrangement with the impression of being stable and self-supporting.</a:t>
            </a:r>
          </a:p>
          <a:p>
            <a:endParaRPr lang="en-US" altLang="en-US" dirty="0"/>
          </a:p>
          <a:p>
            <a:r>
              <a:rPr lang="en-US" altLang="en-US" dirty="0"/>
              <a:t>Gives “visual weight” to the arrangement and makes it more pleasing to the eye.</a:t>
            </a:r>
          </a:p>
          <a:p>
            <a:endParaRPr lang="en-US" altLang="en-US" dirty="0"/>
          </a:p>
          <a:p>
            <a:r>
              <a:rPr lang="en-US" altLang="en-US" dirty="0"/>
              <a:t>Can have symmetrical balance or asymmetrical </a:t>
            </a:r>
            <a:r>
              <a:rPr lang="en-US" altLang="en-US" dirty="0" smtClean="0"/>
              <a:t>balance</a:t>
            </a:r>
          </a:p>
          <a:p>
            <a:r>
              <a:rPr lang="en-US" altLang="en-US" dirty="0" smtClean="0"/>
              <a:t>Overall Balance considerations: </a:t>
            </a:r>
            <a:r>
              <a:rPr lang="en-US" altLang="en-US" dirty="0"/>
              <a:t>Top to </a:t>
            </a:r>
            <a:r>
              <a:rPr lang="en-US" altLang="en-US" dirty="0" smtClean="0"/>
              <a:t>Bottom the </a:t>
            </a:r>
            <a:r>
              <a:rPr lang="en-US" altLang="en-US" dirty="0"/>
              <a:t>bulk of the weight should on the lower half of the arrangement near the rim of the container to achieve proper balance.</a:t>
            </a:r>
          </a:p>
          <a:p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3640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Symmetrical Balance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/>
              <a:t>Formally balanced</a:t>
            </a:r>
          </a:p>
          <a:p>
            <a:r>
              <a:rPr lang="en-US" altLang="en-US" sz="2800" dirty="0"/>
              <a:t>Same on each side, appears to be an imaginary vertical line running through the center of the arrangement.</a:t>
            </a:r>
          </a:p>
          <a:p>
            <a:r>
              <a:rPr lang="en-US" altLang="en-US" sz="2800" dirty="0"/>
              <a:t>Passive and restful tone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1156" y="3462868"/>
            <a:ext cx="3302705" cy="330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6294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Asymmetrically Balance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/>
              <a:t>Informal and more natural design.</a:t>
            </a:r>
          </a:p>
          <a:p>
            <a:r>
              <a:rPr lang="en-US" altLang="en-US" sz="2800" dirty="0"/>
              <a:t>The two sides are completely different, but, visual weight appears equal and balanced</a:t>
            </a:r>
            <a:r>
              <a:rPr lang="en-US" altLang="en-US" dirty="0"/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1467" y="3415722"/>
            <a:ext cx="3329389" cy="332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4787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Rhythm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 apparent flow of lines, textures, and colors that express a feeling of motion rather than confusion.</a:t>
            </a:r>
          </a:p>
          <a:p>
            <a:pPr>
              <a:buFontTx/>
              <a:buNone/>
            </a:pPr>
            <a:endParaRPr lang="en-US" altLang="en-US" dirty="0"/>
          </a:p>
          <a:p>
            <a:r>
              <a:rPr lang="en-US" altLang="en-US" dirty="0"/>
              <a:t>Rhythm provides a sense of beauty.</a:t>
            </a:r>
          </a:p>
          <a:p>
            <a:pPr>
              <a:buFontTx/>
              <a:buNone/>
            </a:pPr>
            <a:endParaRPr lang="en-US" altLang="en-US" dirty="0"/>
          </a:p>
          <a:p>
            <a:r>
              <a:rPr lang="en-US" altLang="en-US" dirty="0"/>
              <a:t>Can be achieved through repetition, radiation, and transition.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012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Line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visual pathway that directs the eye movement through a compositions</a:t>
            </a:r>
          </a:p>
          <a:p>
            <a:r>
              <a:rPr lang="en-US" sz="2800" dirty="0" smtClean="0"/>
              <a:t>Distance between two points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957042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Rhythm through repetition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Accomplished by repeating one or more of the design elements such as color, line, pattern, shape, space, or texture.</a:t>
            </a:r>
          </a:p>
          <a:p>
            <a:pPr>
              <a:buFontTx/>
              <a:buNone/>
            </a:pPr>
            <a:endParaRPr lang="en-US" altLang="en-US" dirty="0"/>
          </a:p>
          <a:p>
            <a:r>
              <a:rPr lang="en-US" altLang="en-US" dirty="0"/>
              <a:t>Repetition allows the eye to move smoothly from one area to another so the viewer can “see” the entire design.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4577" y="3625272"/>
            <a:ext cx="2370667" cy="323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7394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Rhythm through radiation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121408"/>
            <a:ext cx="6538863" cy="4050792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 sz="3200" dirty="0"/>
              <a:t>Placing flowers with their stems originating from the focal point so the flowers appear to radiate from the center of the design</a:t>
            </a:r>
            <a:r>
              <a:rPr lang="en-US" altLang="en-US" sz="3200" dirty="0" smtClean="0"/>
              <a:t>.</a:t>
            </a:r>
          </a:p>
          <a:p>
            <a:r>
              <a:rPr lang="en-US" altLang="en-US" sz="3200" dirty="0"/>
              <a:t>Creates emphasis at the center of interest  and provides visual movement throughout the arrangement.</a:t>
            </a:r>
          </a:p>
          <a:p>
            <a:endParaRPr lang="en-US" altLang="en-US" sz="3200" dirty="0"/>
          </a:p>
          <a:p>
            <a:r>
              <a:rPr lang="en-US" altLang="en-US" sz="3200" dirty="0"/>
              <a:t>Gives strong sense of unity and grace to arrangement.</a:t>
            </a:r>
          </a:p>
          <a:p>
            <a:endParaRPr lang="en-US" altLang="en-US" sz="32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5956" y="2071323"/>
            <a:ext cx="2821163" cy="381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0563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Rhythm through transition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/>
              <a:t>Creates a sense of motion within the design that leads the eye to the center of interest.</a:t>
            </a:r>
          </a:p>
          <a:p>
            <a:pPr>
              <a:buFontTx/>
              <a:buNone/>
            </a:pPr>
            <a:endParaRPr lang="en-US" altLang="en-US" sz="2400" dirty="0"/>
          </a:p>
          <a:p>
            <a:r>
              <a:rPr lang="en-US" altLang="en-US" sz="2400" dirty="0"/>
              <a:t>Produced by repeating similar shapes in a systematic size progression or spacing identical shapes in a systematic space </a:t>
            </a:r>
            <a:r>
              <a:rPr lang="en-US" altLang="en-US" sz="2400" dirty="0" smtClean="0"/>
              <a:t>gradation </a:t>
            </a:r>
            <a:r>
              <a:rPr lang="en-US" altLang="en-US" sz="2400" dirty="0"/>
              <a:t>to achieve transition</a:t>
            </a:r>
            <a:r>
              <a:rPr lang="en-US" altLang="en-US" dirty="0"/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2133" y="4469107"/>
            <a:ext cx="3589867" cy="238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4877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Harmony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 dirty="0"/>
              <a:t>For harmony to be achieved, all the parts of the design must be blended in a pleasing relationship. </a:t>
            </a:r>
          </a:p>
          <a:p>
            <a:r>
              <a:rPr lang="en-US" altLang="en-US" sz="3200" dirty="0"/>
              <a:t>The flower shapes, colors, textures, and sizes should “fit together” to express a central theme or idea.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0049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/>
              <a:t>Achieved when all parts of the design combine w/o noticeable separation.</a:t>
            </a:r>
          </a:p>
          <a:p>
            <a:r>
              <a:rPr lang="en-US" altLang="en-US" sz="2400" dirty="0"/>
              <a:t>The arrangement should be a complete unit, not just a group of flowers thrown together.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4000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093976"/>
            <a:ext cx="10058400" cy="405079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Make an arrangement out of your classmates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56223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 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Vertical lines—stress height and suggest power and strength</a:t>
            </a:r>
          </a:p>
          <a:p>
            <a:r>
              <a:rPr lang="en-US" sz="2400" dirty="0"/>
              <a:t>Horizontal lines—stress width and are peaceful and calm, provide a sense of stability</a:t>
            </a:r>
          </a:p>
          <a:p>
            <a:r>
              <a:rPr lang="en-US" sz="2400" dirty="0"/>
              <a:t>Diagonal line—dynamically energetic, causing more eye movement.  Use sparingly</a:t>
            </a:r>
          </a:p>
          <a:p>
            <a:r>
              <a:rPr lang="en-US" sz="2400" dirty="0"/>
              <a:t>Curved line—suggest motion, but are softer, more comforting.  Eye moves quickly through design.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857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-media-cache-ak0.pinimg.com/236x/90/67/40/9067400c6c6e70cdcaa44d2493eb131f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725" y="2032000"/>
            <a:ext cx="5112808" cy="482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7378" y="293511"/>
            <a:ext cx="113566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What is this picture an example of?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31147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kind of arrangement is this?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01067" y="2120899"/>
            <a:ext cx="3155293" cy="470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98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kind of arrangement is this?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6254" y="2120900"/>
            <a:ext cx="9045841" cy="40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220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kind of arrangement is this?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7937" y="2222500"/>
            <a:ext cx="4562475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174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Form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the shape or configuration of an individual component of the composition.  The overall, three-dimensional, geometric shape or configuration of a floral composition.</a:t>
            </a:r>
            <a:endParaRPr lang="en-US" sz="3600" b="1" u="sn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7514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500</TotalTime>
  <Words>903</Words>
  <Application>Microsoft Office PowerPoint</Application>
  <PresentationFormat>Widescreen</PresentationFormat>
  <Paragraphs>126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Rockwell</vt:lpstr>
      <vt:lpstr>Rockwell Condensed</vt:lpstr>
      <vt:lpstr>Times New Roman</vt:lpstr>
      <vt:lpstr>Wingdings</vt:lpstr>
      <vt:lpstr>Wood Type</vt:lpstr>
      <vt:lpstr>Floriculture design</vt:lpstr>
      <vt:lpstr>Elements of Floral Design</vt:lpstr>
      <vt:lpstr>Line</vt:lpstr>
      <vt:lpstr>Line Directions</vt:lpstr>
      <vt:lpstr>PowerPoint Presentation</vt:lpstr>
      <vt:lpstr>What kind of arrangement is this?</vt:lpstr>
      <vt:lpstr>What kind of arrangement is this?</vt:lpstr>
      <vt:lpstr>What kind of arrangement is this?</vt:lpstr>
      <vt:lpstr>Form</vt:lpstr>
      <vt:lpstr>PowerPoint Presentation</vt:lpstr>
      <vt:lpstr>Space</vt:lpstr>
      <vt:lpstr>PowerPoint Presentation</vt:lpstr>
      <vt:lpstr>Texture</vt:lpstr>
      <vt:lpstr>PowerPoint Presentation</vt:lpstr>
      <vt:lpstr>Pattern</vt:lpstr>
      <vt:lpstr>Fragrance</vt:lpstr>
      <vt:lpstr>Size</vt:lpstr>
      <vt:lpstr>Color</vt:lpstr>
      <vt:lpstr>Principles of Floral Design</vt:lpstr>
      <vt:lpstr>Focal Point</vt:lpstr>
      <vt:lpstr>Where is the focal point?</vt:lpstr>
      <vt:lpstr>Proportion</vt:lpstr>
      <vt:lpstr>Which arrangement is proportioned?</vt:lpstr>
      <vt:lpstr>Scale</vt:lpstr>
      <vt:lpstr>Which arrangement is within Scale?</vt:lpstr>
      <vt:lpstr>Balance</vt:lpstr>
      <vt:lpstr>Symmetrical Balance</vt:lpstr>
      <vt:lpstr>Asymmetrically Balance</vt:lpstr>
      <vt:lpstr>Rhythm</vt:lpstr>
      <vt:lpstr>Rhythm through repetition</vt:lpstr>
      <vt:lpstr>Rhythm through radiation</vt:lpstr>
      <vt:lpstr>Rhythm through transition</vt:lpstr>
      <vt:lpstr>Harmony</vt:lpstr>
      <vt:lpstr>Unity</vt:lpstr>
      <vt:lpstr>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Floriculture design</dc:title>
  <dc:creator>Jessica Johnston</dc:creator>
  <cp:lastModifiedBy>Jessica Johnston</cp:lastModifiedBy>
  <cp:revision>17</cp:revision>
  <dcterms:created xsi:type="dcterms:W3CDTF">2016-02-14T20:18:41Z</dcterms:created>
  <dcterms:modified xsi:type="dcterms:W3CDTF">2016-02-19T04:13:17Z</dcterms:modified>
</cp:coreProperties>
</file>