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3" r:id="rId4"/>
    <p:sldId id="264" r:id="rId5"/>
    <p:sldId id="265" r:id="rId6"/>
    <p:sldId id="257" r:id="rId7"/>
    <p:sldId id="258" r:id="rId8"/>
    <p:sldId id="259" r:id="rId9"/>
    <p:sldId id="262" r:id="rId10"/>
    <p:sldId id="269" r:id="rId11"/>
    <p:sldId id="268" r:id="rId12"/>
    <p:sldId id="260" r:id="rId13"/>
    <p:sldId id="261" r:id="rId14"/>
    <p:sldId id="266" r:id="rId15"/>
    <p:sldId id="267" r:id="rId16"/>
    <p:sldId id="270"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7" autoAdjust="0"/>
    <p:restoredTop sz="94660"/>
  </p:normalViewPr>
  <p:slideViewPr>
    <p:cSldViewPr>
      <p:cViewPr>
        <p:scale>
          <a:sx n="50" d="100"/>
          <a:sy n="50" d="100"/>
        </p:scale>
        <p:origin x="-1086" y="-4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6390F9-A36D-4946-A12F-B875711F9381}" type="datetimeFigureOut">
              <a:rPr lang="en-US" smtClean="0"/>
              <a:pPr/>
              <a:t>4/21/2014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3F1B2EC-47C8-4806-BDF4-83447214854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390F9-A36D-4946-A12F-B875711F9381}"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1B2EC-47C8-4806-BDF4-83447214854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3F1B2EC-47C8-4806-BDF4-83447214854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390F9-A36D-4946-A12F-B875711F9381}"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6390F9-A36D-4946-A12F-B875711F9381}" type="datetimeFigureOut">
              <a:rPr lang="en-US" smtClean="0"/>
              <a:pPr/>
              <a:t>4/21/2014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3F1B2EC-47C8-4806-BDF4-83447214854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56390F9-A36D-4946-A12F-B875711F9381}" type="datetimeFigureOut">
              <a:rPr lang="en-US" smtClean="0"/>
              <a:pPr/>
              <a:t>4/21/2014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3F1B2EC-47C8-4806-BDF4-83447214854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56390F9-A36D-4946-A12F-B875711F9381}" type="datetimeFigureOut">
              <a:rPr lang="en-US" smtClean="0"/>
              <a:pPr/>
              <a:t>4/21/2014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1B2EC-47C8-4806-BDF4-83447214854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56390F9-A36D-4946-A12F-B875711F9381}" type="datetimeFigureOut">
              <a:rPr lang="en-US" smtClean="0"/>
              <a:pPr/>
              <a:t>4/21/2014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3F1B2EC-47C8-4806-BDF4-83447214854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6390F9-A36D-4946-A12F-B875711F9381}" type="datetimeFigureOut">
              <a:rPr lang="en-US" smtClean="0"/>
              <a:pPr/>
              <a:t>4/21/2014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3F1B2EC-47C8-4806-BDF4-8344721485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56390F9-A36D-4946-A12F-B875711F9381}" type="datetimeFigureOut">
              <a:rPr lang="en-US" smtClean="0"/>
              <a:pPr/>
              <a:t>4/21/2014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3F1B2EC-47C8-4806-BDF4-8344721485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3F1B2EC-47C8-4806-BDF4-83447214854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56390F9-A36D-4946-A12F-B875711F9381}" type="datetimeFigureOut">
              <a:rPr lang="en-US" smtClean="0"/>
              <a:pPr/>
              <a:t>4/21/2014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3F1B2EC-47C8-4806-BDF4-83447214854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56390F9-A36D-4946-A12F-B875711F9381}" type="datetimeFigureOut">
              <a:rPr lang="en-US" smtClean="0"/>
              <a:pPr/>
              <a:t>4/21/2014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6390F9-A36D-4946-A12F-B875711F9381}" type="datetimeFigureOut">
              <a:rPr lang="en-US" smtClean="0"/>
              <a:pPr/>
              <a:t>4/21/2014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3F1B2EC-47C8-4806-BDF4-83447214854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thefabricator.com/a/fcaw-s-basics--fast-no-gas-cylinders-required-welding.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welding.org/images/C25_Flux_Core_Dual_Sheild_Gas.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upload.wikimedia.org/wikipedia/commons/9/90/SMAW_weld_area.sv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Nathaniel sexton</a:t>
            </a:r>
          </a:p>
          <a:p>
            <a:r>
              <a:rPr lang="en-US" dirty="0" smtClean="0"/>
              <a:t>Josh </a:t>
            </a:r>
            <a:r>
              <a:rPr lang="en-US" dirty="0" err="1" smtClean="0"/>
              <a:t>ogilvie</a:t>
            </a:r>
            <a:endParaRPr lang="en-US" dirty="0" smtClean="0"/>
          </a:p>
          <a:p>
            <a:r>
              <a:rPr lang="en-US" dirty="0" smtClean="0"/>
              <a:t>Raymond </a:t>
            </a:r>
            <a:r>
              <a:rPr lang="en-US" dirty="0" err="1" smtClean="0"/>
              <a:t>broadway</a:t>
            </a:r>
            <a:endParaRPr lang="en-US" dirty="0"/>
          </a:p>
        </p:txBody>
      </p:sp>
      <p:sp>
        <p:nvSpPr>
          <p:cNvPr id="2" name="Title 1"/>
          <p:cNvSpPr>
            <a:spLocks noGrp="1"/>
          </p:cNvSpPr>
          <p:nvPr>
            <p:ph type="ctrTitle"/>
          </p:nvPr>
        </p:nvSpPr>
        <p:spPr/>
        <p:txBody>
          <a:bodyPr/>
          <a:lstStyle/>
          <a:p>
            <a:r>
              <a:rPr lang="en-US" dirty="0" smtClean="0"/>
              <a:t>FCAW illustration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Wire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 signifies electrode</a:t>
            </a:r>
          </a:p>
          <a:p>
            <a:r>
              <a:rPr lang="en-US" dirty="0" smtClean="0"/>
              <a:t>7 indicates tensile strength (here, 70,000 pounds per square inch.</a:t>
            </a:r>
          </a:p>
          <a:p>
            <a:r>
              <a:rPr lang="en-US" dirty="0" smtClean="0"/>
              <a:t>0 indicates flat and horizontal positions (1 would imply a wire has all-position welding capabilities)</a:t>
            </a:r>
          </a:p>
          <a:p>
            <a:r>
              <a:rPr lang="en-US" dirty="0" smtClean="0"/>
              <a:t>T signifies a tubular (flux-cored) wire</a:t>
            </a:r>
          </a:p>
          <a:p>
            <a:r>
              <a:rPr lang="en-US" dirty="0" smtClean="0"/>
              <a:t>1 indicates the wire's usability and performance capabilities, including its operating parameters</a:t>
            </a:r>
          </a:p>
          <a:p>
            <a:r>
              <a:rPr lang="en-US" dirty="0" smtClean="0"/>
              <a:t>C designates that the product is to be used with 100 percent CO</a:t>
            </a:r>
            <a:r>
              <a:rPr lang="en-US" baseline="-25000" dirty="0" smtClean="0"/>
              <a:t>2</a:t>
            </a:r>
            <a:r>
              <a:rPr lang="en-US" dirty="0" smtClean="0"/>
              <a:t>,shielding gas only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 Feed Size</a:t>
            </a:r>
            <a:endParaRPr lang="en-US" dirty="0"/>
          </a:p>
        </p:txBody>
      </p:sp>
      <p:sp>
        <p:nvSpPr>
          <p:cNvPr id="3" name="Content Placeholder 2"/>
          <p:cNvSpPr>
            <a:spLocks noGrp="1"/>
          </p:cNvSpPr>
          <p:nvPr>
            <p:ph sz="quarter" idx="1"/>
          </p:nvPr>
        </p:nvSpPr>
        <p:spPr/>
        <p:txBody>
          <a:bodyPr>
            <a:normAutofit lnSpcReduction="10000"/>
          </a:bodyPr>
          <a:lstStyle/>
          <a:p>
            <a:r>
              <a:rPr lang="en-US" b="1" u="sng" dirty="0" smtClean="0"/>
              <a:t>E71T-1</a:t>
            </a:r>
            <a:r>
              <a:rPr lang="en-US" dirty="0" smtClean="0"/>
              <a:t> (FCAW-G): Highest deposition rates out-of-position.</a:t>
            </a:r>
            <a:br>
              <a:rPr lang="en-US" dirty="0" smtClean="0"/>
            </a:br>
            <a:r>
              <a:rPr lang="en-US" b="1" u="sng" dirty="0" smtClean="0"/>
              <a:t>E71T-8</a:t>
            </a:r>
            <a:r>
              <a:rPr lang="en-US" dirty="0" smtClean="0"/>
              <a:t> (FCAW-S): Highest deposition rates out-of-position without a shielding gas.</a:t>
            </a:r>
            <a:br>
              <a:rPr lang="en-US" dirty="0" smtClean="0"/>
            </a:br>
            <a:r>
              <a:rPr lang="en-US" b="1" u="sng" dirty="0" smtClean="0"/>
              <a:t>E70T-4</a:t>
            </a:r>
            <a:r>
              <a:rPr lang="en-US" dirty="0" smtClean="0"/>
              <a:t> (FCAW-S): Highest deposition rates in the flat position.</a:t>
            </a:r>
            <a:br>
              <a:rPr lang="en-US" dirty="0" smtClean="0"/>
            </a:br>
            <a:r>
              <a:rPr lang="en-US" b="1" u="sng" dirty="0" smtClean="0"/>
              <a:t>E70T-1</a:t>
            </a:r>
            <a:r>
              <a:rPr lang="en-US" dirty="0" smtClean="0"/>
              <a:t> (FCAW-G): Highest deposition rates in the flat position with  properties.</a:t>
            </a:r>
            <a:br>
              <a:rPr lang="en-US" dirty="0" smtClean="0"/>
            </a:br>
            <a:r>
              <a:rPr lang="en-US" b="1" u="sng" dirty="0" smtClean="0"/>
              <a:t>E71T-14</a:t>
            </a:r>
            <a:r>
              <a:rPr lang="en-US" dirty="0" smtClean="0"/>
              <a:t> (FCAW-S): Fastest travel speed on galvanized and coated steels.</a:t>
            </a:r>
            <a:br>
              <a:rPr lang="en-US" dirty="0" smtClean="0"/>
            </a:br>
            <a:r>
              <a:rPr lang="en-US" b="1" u="sng" dirty="0" smtClean="0"/>
              <a:t>E70T-5</a:t>
            </a:r>
            <a:r>
              <a:rPr lang="en-US" dirty="0" smtClean="0"/>
              <a:t> (FCAW-G): Fastest way to weld hard-to-weld steels.</a:t>
            </a:r>
          </a:p>
          <a:p>
            <a:endParaRPr lang="en-US" b="1"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a:t>
            </a:r>
            <a:endParaRPr lang="en-US" dirty="0"/>
          </a:p>
        </p:txBody>
      </p:sp>
      <p:sp>
        <p:nvSpPr>
          <p:cNvPr id="3" name="Content Placeholder 2"/>
          <p:cNvSpPr>
            <a:spLocks noGrp="1"/>
          </p:cNvSpPr>
          <p:nvPr>
            <p:ph sz="quarter" idx="1"/>
          </p:nvPr>
        </p:nvSpPr>
        <p:spPr/>
        <p:txBody>
          <a:bodyPr>
            <a:normAutofit/>
          </a:bodyPr>
          <a:lstStyle/>
          <a:p>
            <a:r>
              <a:rPr lang="en-US" dirty="0" smtClean="0"/>
              <a:t>Most power sources (the welding machine) operate on 230 or 460 volt input power, but machines that operate on 200 or 575 volt input are also available.</a:t>
            </a:r>
          </a:p>
          <a:p>
            <a:r>
              <a:rPr lang="en-US" dirty="0" smtClean="0"/>
              <a:t>Flux-cored arc welding generally uses higher welding currents than gas metal arc welding, which sometimes requires a larger power source. It is important to use a power source that is capable to handle this.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Welding Positions</a:t>
            </a:r>
            <a:endParaRPr lang="en-US" dirty="0"/>
          </a:p>
        </p:txBody>
      </p:sp>
      <p:sp>
        <p:nvSpPr>
          <p:cNvPr id="3" name="Content Placeholder 2"/>
          <p:cNvSpPr>
            <a:spLocks noGrp="1"/>
          </p:cNvSpPr>
          <p:nvPr>
            <p:ph sz="quarter" idx="1"/>
          </p:nvPr>
        </p:nvSpPr>
        <p:spPr/>
        <p:txBody>
          <a:bodyPr/>
          <a:lstStyle/>
          <a:p>
            <a:r>
              <a:rPr lang="en-US" dirty="0" smtClean="0"/>
              <a:t>The techniques used for this process are very basic and don’t require much skill besides machine setup.</a:t>
            </a:r>
          </a:p>
          <a:p>
            <a:r>
              <a:rPr lang="en-US" dirty="0" smtClean="0"/>
              <a:t>Forehand welding produces a shallow but wide, penetrating weld.</a:t>
            </a:r>
          </a:p>
          <a:p>
            <a:r>
              <a:rPr lang="en-US" dirty="0" smtClean="0"/>
              <a:t>Backhand welding produces a narrow, deep, penetrating weld .</a:t>
            </a:r>
          </a:p>
          <a:p>
            <a:r>
              <a:rPr lang="en-US" dirty="0" smtClean="0"/>
              <a:t>There are the whipping, circles and weave techniques/patterns</a:t>
            </a:r>
          </a:p>
          <a:p>
            <a:r>
              <a:rPr lang="en-US" dirty="0" smtClean="0"/>
              <a:t>The vertical position and overhead can also be used.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Welding Positions(cont)</a:t>
            </a:r>
            <a:endParaRPr lang="en-US" dirty="0"/>
          </a:p>
        </p:txBody>
      </p:sp>
      <p:sp>
        <p:nvSpPr>
          <p:cNvPr id="3" name="Content Placeholder 2"/>
          <p:cNvSpPr>
            <a:spLocks noGrp="1"/>
          </p:cNvSpPr>
          <p:nvPr>
            <p:ph sz="quarter" idx="1"/>
          </p:nvPr>
        </p:nvSpPr>
        <p:spPr/>
        <p:txBody>
          <a:bodyPr/>
          <a:lstStyle/>
          <a:p>
            <a:r>
              <a:rPr lang="en-US" dirty="0" smtClean="0"/>
              <a:t>When it comes to welding techniques, always remember that it is mainly all about machine set-up. </a:t>
            </a:r>
            <a:endParaRPr lang="en-US" dirty="0"/>
          </a:p>
        </p:txBody>
      </p:sp>
      <p:pic>
        <p:nvPicPr>
          <p:cNvPr id="23554" name="Picture 2" descr="FCAW-S basics: Fast, no gas cylinders required - TheFabricator.com">
            <a:hlinkClick r:id="rId2" tooltip="Figure 3: A self-shielded FCAW wire has an outside sheath covering a core of fluxing agents that protect the weld. It’s a bit like a stick electrode, but turned inside out."/>
          </p:cNvPr>
          <p:cNvPicPr>
            <a:picLocks noChangeAspect="1" noChangeArrowheads="1"/>
          </p:cNvPicPr>
          <p:nvPr/>
        </p:nvPicPr>
        <p:blipFill>
          <a:blip r:embed="rId3" cstate="print"/>
          <a:srcRect/>
          <a:stretch>
            <a:fillRect/>
          </a:stretch>
        </p:blipFill>
        <p:spPr bwMode="auto">
          <a:xfrm>
            <a:off x="2209800" y="2590800"/>
            <a:ext cx="4191000" cy="333184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Flux Cored Arc Welding (FCAW) is quite similar to MIG/MAG welding as far as operation and equipment are concerned. However, the electrode is not solid but consists of a metal sheath surrounding a flux core. The electrode begins life as a flat metal strip, which is formed first into a ‘U’ shape. Flux and alloying materials are deposited into the ‘U’, which is then closed into a tube by a series of forming rolls.</a:t>
            </a:r>
            <a:br>
              <a:rPr lang="en-US" dirty="0" smtClean="0"/>
            </a:br>
            <a:r>
              <a:rPr lang="en-US" b="1" dirty="0" smtClean="0"/>
              <a:t/>
            </a:r>
            <a:br>
              <a:rPr lang="en-US" b="1"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(cont)</a:t>
            </a:r>
            <a:endParaRPr lang="en-US" dirty="0"/>
          </a:p>
        </p:txBody>
      </p:sp>
      <p:pic>
        <p:nvPicPr>
          <p:cNvPr id="1026" name="Picture 2" descr="FCAW-S Process"/>
          <p:cNvPicPr>
            <a:picLocks noChangeAspect="1" noChangeArrowheads="1"/>
          </p:cNvPicPr>
          <p:nvPr/>
        </p:nvPicPr>
        <p:blipFill>
          <a:blip r:embed="rId2" cstate="print"/>
          <a:srcRect/>
          <a:stretch>
            <a:fillRect/>
          </a:stretch>
        </p:blipFill>
        <p:spPr bwMode="auto">
          <a:xfrm>
            <a:off x="1981200" y="1676400"/>
            <a:ext cx="5105400" cy="462889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a:t>
            </a:r>
            <a:endParaRPr lang="en-US" dirty="0"/>
          </a:p>
        </p:txBody>
      </p:sp>
      <p:sp>
        <p:nvSpPr>
          <p:cNvPr id="3" name="Content Placeholder 2"/>
          <p:cNvSpPr>
            <a:spLocks noGrp="1"/>
          </p:cNvSpPr>
          <p:nvPr>
            <p:ph sz="quarter" idx="1"/>
          </p:nvPr>
        </p:nvSpPr>
        <p:spPr/>
        <p:txBody>
          <a:bodyPr/>
          <a:lstStyle/>
          <a:p>
            <a:r>
              <a:rPr lang="en-US" dirty="0"/>
              <a:t> Versatility - suitable for a variety of positions and </a:t>
            </a:r>
            <a:r>
              <a:rPr lang="en-US" dirty="0" smtClean="0"/>
              <a:t>applications</a:t>
            </a:r>
          </a:p>
          <a:p>
            <a:r>
              <a:rPr lang="en-US" dirty="0" smtClean="0"/>
              <a:t>Capable </a:t>
            </a:r>
            <a:r>
              <a:rPr lang="en-US" dirty="0"/>
              <a:t>of relatively high deposition </a:t>
            </a:r>
            <a:r>
              <a:rPr lang="en-US" dirty="0" smtClean="0"/>
              <a:t>rates</a:t>
            </a:r>
            <a:endParaRPr lang="en-US" dirty="0"/>
          </a:p>
          <a:p>
            <a:r>
              <a:rPr lang="en-US" dirty="0" smtClean="0"/>
              <a:t>Enables </a:t>
            </a:r>
            <a:r>
              <a:rPr lang="en-US" dirty="0"/>
              <a:t>“one process” operation for individual projects – simplifies training, supervision and </a:t>
            </a:r>
            <a:r>
              <a:rPr lang="en-US" dirty="0" smtClean="0"/>
              <a:t>logistics</a:t>
            </a:r>
          </a:p>
          <a:p>
            <a:r>
              <a:rPr lang="en-US" dirty="0" smtClean="0"/>
              <a:t>High </a:t>
            </a:r>
            <a:r>
              <a:rPr lang="en-US" dirty="0"/>
              <a:t>production factor compared to SMAW and GTAW since the process uses a continuous electrode</a:t>
            </a:r>
            <a:r>
              <a:rPr lang="en-US" dirty="0" smtClean="0"/>
              <a:t>.</a:t>
            </a:r>
          </a:p>
          <a:p>
            <a:r>
              <a:rPr lang="en-US" dirty="0" smtClean="0"/>
              <a:t>Low </a:t>
            </a:r>
            <a:r>
              <a:rPr lang="en-US" dirty="0"/>
              <a:t>Hydrogen weld deposit with all electrodes</a:t>
            </a:r>
          </a:p>
        </p:txBody>
      </p:sp>
    </p:spTree>
    <p:extLst>
      <p:ext uri="{BB962C8B-B14F-4D97-AF65-F5344CB8AC3E}">
        <p14:creationId xmlns:p14="http://schemas.microsoft.com/office/powerpoint/2010/main" val="839796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a:t>
            </a:r>
            <a:endParaRPr lang="en-US" dirty="0"/>
          </a:p>
        </p:txBody>
      </p:sp>
      <p:sp>
        <p:nvSpPr>
          <p:cNvPr id="3" name="Content Placeholder 2"/>
          <p:cNvSpPr>
            <a:spLocks noGrp="1"/>
          </p:cNvSpPr>
          <p:nvPr>
            <p:ph sz="quarter" idx="1"/>
          </p:nvPr>
        </p:nvSpPr>
        <p:spPr/>
        <p:txBody>
          <a:bodyPr/>
          <a:lstStyle/>
          <a:p>
            <a:r>
              <a:rPr lang="en-US" dirty="0"/>
              <a:t> Incorrect selection of consumables and parameters may lead to lower weld toughness</a:t>
            </a:r>
          </a:p>
          <a:p>
            <a:r>
              <a:rPr lang="en-US" dirty="0" smtClean="0"/>
              <a:t>Potential </a:t>
            </a:r>
            <a:r>
              <a:rPr lang="en-US" dirty="0"/>
              <a:t>for lack-of-fusion type defects if welding parameters are incorrect or misalignment occurs</a:t>
            </a:r>
          </a:p>
          <a:p>
            <a:r>
              <a:rPr lang="en-US" dirty="0" smtClean="0"/>
              <a:t>Fume </a:t>
            </a:r>
            <a:r>
              <a:rPr lang="en-US" dirty="0"/>
              <a:t>extraction may be required</a:t>
            </a:r>
          </a:p>
          <a:p>
            <a:r>
              <a:rPr lang="en-US" dirty="0" smtClean="0"/>
              <a:t>The </a:t>
            </a:r>
            <a:r>
              <a:rPr lang="en-US" dirty="0"/>
              <a:t>gun is difficult to get into tight places</a:t>
            </a:r>
            <a:r>
              <a:rPr lang="en-US" dirty="0" smtClean="0"/>
              <a:t>.</a:t>
            </a:r>
          </a:p>
          <a:p>
            <a:r>
              <a:rPr lang="en-US" dirty="0" smtClean="0"/>
              <a:t>Not </a:t>
            </a:r>
            <a:r>
              <a:rPr lang="en-US" dirty="0"/>
              <a:t>very suitable for precision type work as compared to GTAW</a:t>
            </a:r>
          </a:p>
        </p:txBody>
      </p:sp>
    </p:spTree>
    <p:extLst>
      <p:ext uri="{BB962C8B-B14F-4D97-AF65-F5344CB8AC3E}">
        <p14:creationId xmlns:p14="http://schemas.microsoft.com/office/powerpoint/2010/main" val="3234985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sz="quarter" idx="1"/>
          </p:nvPr>
        </p:nvSpPr>
        <p:spPr/>
        <p:txBody>
          <a:bodyPr/>
          <a:lstStyle/>
          <a:p>
            <a:r>
              <a:rPr lang="en-US" dirty="0"/>
              <a:t>FCAW was first developed in the early 1950s as an alternative to shielded metal arc welding (SMAW). The advantage of FCAW over SMAW is that the use of the stick electrodes used in SMAW is unnecessary. This helped FCAW to overcome many of the restrictions associated with SMAW.</a:t>
            </a:r>
          </a:p>
        </p:txBody>
      </p:sp>
    </p:spTree>
    <p:extLst>
      <p:ext uri="{BB962C8B-B14F-4D97-AF65-F5344CB8AC3E}">
        <p14:creationId xmlns:p14="http://schemas.microsoft.com/office/powerpoint/2010/main" val="1962854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a:t>
            </a:r>
            <a:endParaRPr lang="en-US" dirty="0"/>
          </a:p>
        </p:txBody>
      </p:sp>
      <p:sp>
        <p:nvSpPr>
          <p:cNvPr id="3" name="Content Placeholder 2"/>
          <p:cNvSpPr>
            <a:spLocks noGrp="1"/>
          </p:cNvSpPr>
          <p:nvPr>
            <p:ph sz="quarter" idx="1"/>
          </p:nvPr>
        </p:nvSpPr>
        <p:spPr/>
        <p:txBody>
          <a:bodyPr/>
          <a:lstStyle/>
          <a:p>
            <a:r>
              <a:rPr lang="en-US" dirty="0" smtClean="0"/>
              <a:t>One type of FCAW requires no shielding gas. This is made possible by the flux core in the tubular consumable electrode. However, this core contains more than just flux, it also contains various ingredients that when exposed to the high temperatures of welding generate a shielding gas for protecting the arc just like it would with gas.</a:t>
            </a:r>
            <a:endParaRPr lang="en-US" dirty="0"/>
          </a:p>
        </p:txBody>
      </p:sp>
      <p:pic>
        <p:nvPicPr>
          <p:cNvPr id="2050" name="Picture 2" descr="http://upload.wikimedia.org/wikipedia/commons/d/d2/FCAW_Wire_Feeder.jpg"/>
          <p:cNvPicPr>
            <a:picLocks noChangeAspect="1" noChangeArrowheads="1"/>
          </p:cNvPicPr>
          <p:nvPr/>
        </p:nvPicPr>
        <p:blipFill>
          <a:blip r:embed="rId2" cstate="print"/>
          <a:srcRect/>
          <a:stretch>
            <a:fillRect/>
          </a:stretch>
        </p:blipFill>
        <p:spPr bwMode="auto">
          <a:xfrm>
            <a:off x="6019801" y="4398252"/>
            <a:ext cx="3124199" cy="24597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(cont)</a:t>
            </a:r>
            <a:endParaRPr lang="en-US" dirty="0"/>
          </a:p>
        </p:txBody>
      </p:sp>
      <p:sp>
        <p:nvSpPr>
          <p:cNvPr id="3" name="Content Placeholder 2"/>
          <p:cNvSpPr>
            <a:spLocks noGrp="1"/>
          </p:cNvSpPr>
          <p:nvPr>
            <p:ph sz="quarter" idx="1"/>
          </p:nvPr>
        </p:nvSpPr>
        <p:spPr/>
        <p:txBody>
          <a:bodyPr/>
          <a:lstStyle/>
          <a:p>
            <a:r>
              <a:rPr lang="en-US" dirty="0" smtClean="0"/>
              <a:t>Another type of FCAW uses a shielding gas that must be supplied by an external supply. This is known informally as "dual shield" welding. This type of FCAW was developed primarily for welding structural steels.</a:t>
            </a:r>
          </a:p>
        </p:txBody>
      </p:sp>
      <p:pic>
        <p:nvPicPr>
          <p:cNvPr id="1026" name="Picture 2" descr="Flux Cored Dual Sheilding Gas C25">
            <a:hlinkClick r:id="rId2"/>
          </p:cNvPr>
          <p:cNvPicPr>
            <a:picLocks noChangeAspect="1" noChangeArrowheads="1"/>
          </p:cNvPicPr>
          <p:nvPr/>
        </p:nvPicPr>
        <p:blipFill>
          <a:blip r:embed="rId3" cstate="print"/>
          <a:srcRect/>
          <a:stretch>
            <a:fillRect/>
          </a:stretch>
        </p:blipFill>
        <p:spPr bwMode="auto">
          <a:xfrm>
            <a:off x="3048000" y="3733800"/>
            <a:ext cx="3009900" cy="24079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In the case of dual shielding being used with a flux cored electrode the choices of shielding gasses are limited.</a:t>
            </a:r>
          </a:p>
          <a:p>
            <a:r>
              <a:rPr lang="en-US" dirty="0" smtClean="0"/>
              <a:t>CO2 – Carbon dioxide </a:t>
            </a:r>
          </a:p>
          <a:p>
            <a:r>
              <a:rPr lang="en-US" dirty="0" err="1" smtClean="0"/>
              <a:t>Ar</a:t>
            </a:r>
            <a:r>
              <a:rPr lang="en-US" dirty="0" smtClean="0"/>
              <a:t> – Argon </a:t>
            </a:r>
          </a:p>
          <a:p>
            <a:r>
              <a:rPr lang="en-US" dirty="0" smtClean="0"/>
              <a:t>CO2 / </a:t>
            </a:r>
            <a:r>
              <a:rPr lang="en-US" dirty="0" err="1" smtClean="0"/>
              <a:t>Ar</a:t>
            </a:r>
            <a:r>
              <a:rPr lang="en-US" dirty="0" smtClean="0"/>
              <a:t> – A mixture of the two </a:t>
            </a:r>
          </a:p>
          <a:p>
            <a:r>
              <a:rPr lang="en-US" dirty="0" err="1" smtClean="0"/>
              <a:t>Ar</a:t>
            </a:r>
            <a:r>
              <a:rPr lang="en-US" dirty="0" smtClean="0"/>
              <a:t> / Ox – A mixture of the two </a:t>
            </a:r>
          </a:p>
          <a:p>
            <a:endParaRPr lang="en-US" dirty="0"/>
          </a:p>
        </p:txBody>
      </p:sp>
      <p:sp>
        <p:nvSpPr>
          <p:cNvPr id="4" name="Title 3"/>
          <p:cNvSpPr>
            <a:spLocks noGrp="1"/>
          </p:cNvSpPr>
          <p:nvPr>
            <p:ph type="title"/>
          </p:nvPr>
        </p:nvSpPr>
        <p:spPr/>
        <p:txBody>
          <a:bodyPr/>
          <a:lstStyle/>
          <a:p>
            <a:r>
              <a:rPr lang="en-US" dirty="0" smtClean="0"/>
              <a:t>Types of Gas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Welding Diagram </a:t>
            </a:r>
            <a:endParaRPr lang="en-US" dirty="0"/>
          </a:p>
        </p:txBody>
      </p:sp>
      <p:pic>
        <p:nvPicPr>
          <p:cNvPr id="1026" name="Picture 2" descr="File:SMAW weld area.svg">
            <a:hlinkClick r:id="rId2"/>
          </p:cNvPr>
          <p:cNvPicPr>
            <a:picLocks noChangeAspect="1" noChangeArrowheads="1"/>
          </p:cNvPicPr>
          <p:nvPr/>
        </p:nvPicPr>
        <p:blipFill>
          <a:blip r:embed="rId3" cstate="print"/>
          <a:srcRect/>
          <a:stretch>
            <a:fillRect/>
          </a:stretch>
        </p:blipFill>
        <p:spPr bwMode="auto">
          <a:xfrm>
            <a:off x="228600" y="1427988"/>
            <a:ext cx="8077200" cy="573481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the Machine</a:t>
            </a:r>
            <a:endParaRPr lang="en-US" dirty="0"/>
          </a:p>
        </p:txBody>
      </p:sp>
      <p:pic>
        <p:nvPicPr>
          <p:cNvPr id="15362" name="Picture 2" descr="Flux Cored Arc Welding Equipment, fig10 56"/>
          <p:cNvPicPr>
            <a:picLocks noChangeAspect="1" noChangeArrowheads="1"/>
          </p:cNvPicPr>
          <p:nvPr/>
        </p:nvPicPr>
        <p:blipFill>
          <a:blip r:embed="rId2" cstate="print"/>
          <a:srcRect/>
          <a:stretch>
            <a:fillRect/>
          </a:stretch>
        </p:blipFill>
        <p:spPr bwMode="auto">
          <a:xfrm>
            <a:off x="381000" y="1524000"/>
            <a:ext cx="8360536" cy="5029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 Feed Assembly</a:t>
            </a:r>
            <a:endParaRPr lang="en-US" dirty="0"/>
          </a:p>
        </p:txBody>
      </p:sp>
      <p:pic>
        <p:nvPicPr>
          <p:cNvPr id="16386" name="Picture 2" descr="Flux Cored Arc Welding Equipment, fig10 57"/>
          <p:cNvPicPr>
            <a:picLocks noChangeAspect="1" noChangeArrowheads="1"/>
          </p:cNvPicPr>
          <p:nvPr/>
        </p:nvPicPr>
        <p:blipFill>
          <a:blip r:embed="rId2" cstate="print"/>
          <a:srcRect/>
          <a:stretch>
            <a:fillRect/>
          </a:stretch>
        </p:blipFill>
        <p:spPr bwMode="auto">
          <a:xfrm>
            <a:off x="533400" y="1295400"/>
            <a:ext cx="7675376" cy="4953000"/>
          </a:xfrm>
          <a:prstGeom prst="rect">
            <a:avLst/>
          </a:prstGeom>
          <a:noFill/>
        </p:spPr>
      </p:pic>
      <p:sp>
        <p:nvSpPr>
          <p:cNvPr id="5" name="Rectangle 4"/>
          <p:cNvSpPr/>
          <p:nvPr/>
        </p:nvSpPr>
        <p:spPr>
          <a:xfrm>
            <a:off x="2057400" y="5943600"/>
            <a:ext cx="42672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Wire Feed Assembly (cont.)</a:t>
            </a:r>
            <a:endParaRPr lang="en-US" dirty="0"/>
          </a:p>
        </p:txBody>
      </p:sp>
      <p:sp>
        <p:nvSpPr>
          <p:cNvPr id="3" name="Content Placeholder 2"/>
          <p:cNvSpPr>
            <a:spLocks noGrp="1"/>
          </p:cNvSpPr>
          <p:nvPr>
            <p:ph sz="quarter" idx="1"/>
          </p:nvPr>
        </p:nvSpPr>
        <p:spPr/>
        <p:txBody>
          <a:bodyPr>
            <a:normAutofit/>
          </a:bodyPr>
          <a:lstStyle/>
          <a:p>
            <a:r>
              <a:rPr lang="en-US" dirty="0" smtClean="0"/>
              <a:t>A wire feed motor provides power for driving the electrode through the cable and gun to the work. </a:t>
            </a:r>
            <a:endParaRPr lang="en-US" dirty="0"/>
          </a:p>
          <a:p>
            <a:r>
              <a:rPr lang="en-US" dirty="0" smtClean="0"/>
              <a:t>There are several different wire feeding systems that could be used, it all depends on the use.</a:t>
            </a:r>
          </a:p>
          <a:p>
            <a:r>
              <a:rPr lang="en-US" dirty="0" smtClean="0"/>
              <a:t>Generally most machines are set up for the constant speed type. (constant voltage power sources)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211</TotalTime>
  <Words>726</Words>
  <Application>Microsoft Office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FCAW illustration </vt:lpstr>
      <vt:lpstr>History</vt:lpstr>
      <vt:lpstr>Type</vt:lpstr>
      <vt:lpstr>Type (cont)</vt:lpstr>
      <vt:lpstr>Types of Gas</vt:lpstr>
      <vt:lpstr>Welding Diagram </vt:lpstr>
      <vt:lpstr>Parts of the Machine</vt:lpstr>
      <vt:lpstr>Wire Feed Assembly</vt:lpstr>
      <vt:lpstr>Wire Feed Assembly (cont.)</vt:lpstr>
      <vt:lpstr>How to read Wire </vt:lpstr>
      <vt:lpstr>Wire Feed Size</vt:lpstr>
      <vt:lpstr>Electrical</vt:lpstr>
      <vt:lpstr>Welding Positions</vt:lpstr>
      <vt:lpstr>Welding Positions(cont)</vt:lpstr>
      <vt:lpstr>Process</vt:lpstr>
      <vt:lpstr>Process (cont)</vt:lpstr>
      <vt:lpstr>Pros</vt:lpstr>
      <vt:lpstr>Cons</vt:lpstr>
    </vt:vector>
  </TitlesOfParts>
  <Company>Elko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FCAW illustration</dc:title>
  <dc:creator>23633</dc:creator>
  <cp:lastModifiedBy>Aaron Albisu</cp:lastModifiedBy>
  <cp:revision>17</cp:revision>
  <dcterms:created xsi:type="dcterms:W3CDTF">2014-03-19T14:41:58Z</dcterms:created>
  <dcterms:modified xsi:type="dcterms:W3CDTF">2014-04-21T15:56:59Z</dcterms:modified>
</cp:coreProperties>
</file>