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21"/>
  </p:handout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92360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94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02299" cy="351737"/>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5231639" y="1"/>
            <a:ext cx="4002299" cy="351737"/>
          </a:xfrm>
          <a:prstGeom prst="rect">
            <a:avLst/>
          </a:prstGeom>
        </p:spPr>
        <p:txBody>
          <a:bodyPr vert="horz" lIns="92830" tIns="46415" rIns="92830" bIns="46415" rtlCol="0"/>
          <a:lstStyle>
            <a:lvl1pPr algn="r">
              <a:defRPr sz="1200"/>
            </a:lvl1pPr>
          </a:lstStyle>
          <a:p>
            <a:fld id="{5BF6929B-B7D8-4BF2-95ED-4729936F332D}" type="datetimeFigureOut">
              <a:rPr lang="en-US" smtClean="0"/>
              <a:t>1/30/2020</a:t>
            </a:fld>
            <a:endParaRPr lang="en-US"/>
          </a:p>
        </p:txBody>
      </p:sp>
      <p:sp>
        <p:nvSpPr>
          <p:cNvPr id="4" name="Footer Placeholder 3"/>
          <p:cNvSpPr>
            <a:spLocks noGrp="1"/>
          </p:cNvSpPr>
          <p:nvPr>
            <p:ph type="ftr" sz="quarter" idx="2"/>
          </p:nvPr>
        </p:nvSpPr>
        <p:spPr>
          <a:xfrm>
            <a:off x="0" y="6658664"/>
            <a:ext cx="4002299" cy="351736"/>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5231639" y="6658664"/>
            <a:ext cx="4002299" cy="351736"/>
          </a:xfrm>
          <a:prstGeom prst="rect">
            <a:avLst/>
          </a:prstGeom>
        </p:spPr>
        <p:txBody>
          <a:bodyPr vert="horz" lIns="92830" tIns="46415" rIns="92830" bIns="46415" rtlCol="0" anchor="b"/>
          <a:lstStyle>
            <a:lvl1pPr algn="r">
              <a:defRPr sz="1200"/>
            </a:lvl1pPr>
          </a:lstStyle>
          <a:p>
            <a:fld id="{E12A2072-2DED-418C-9F51-EE5E244ACCAF}" type="slidenum">
              <a:rPr lang="en-US" smtClean="0"/>
              <a:t>‹#›</a:t>
            </a:fld>
            <a:endParaRPr lang="en-US"/>
          </a:p>
        </p:txBody>
      </p:sp>
    </p:spTree>
    <p:extLst>
      <p:ext uri="{BB962C8B-B14F-4D97-AF65-F5344CB8AC3E}">
        <p14:creationId xmlns:p14="http://schemas.microsoft.com/office/powerpoint/2010/main" val="23715662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EEE5CBBA-5560-467A-BBF4-F6F0F5D677CE}" type="datetimeFigureOut">
              <a:rPr lang="en-US" smtClean="0"/>
              <a:t>1/30/2020</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18A6D35F-0622-4C24-8D2D-8F64B8EE3567}"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EE5CBBA-5560-467A-BBF4-F6F0F5D677CE}"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6D35F-0622-4C24-8D2D-8F64B8EE356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EE5CBBA-5560-467A-BBF4-F6F0F5D677CE}"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6D35F-0622-4C24-8D2D-8F64B8EE3567}"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EEE5CBBA-5560-467A-BBF4-F6F0F5D677CE}"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6D35F-0622-4C24-8D2D-8F64B8EE3567}" type="slidenum">
              <a:rPr lang="en-US" smtClean="0"/>
              <a:t>‹#›</a:t>
            </a:fld>
            <a:endParaRPr lang="en-US"/>
          </a:p>
        </p:txBody>
      </p:sp>
      <p:sp>
        <p:nvSpPr>
          <p:cNvPr id="8" name="Content Placeholder 7"/>
          <p:cNvSpPr>
            <a:spLocks noGrp="1"/>
          </p:cNvSpPr>
          <p:nvPr>
            <p:ph sz="quarter" idx="1"/>
          </p:nvPr>
        </p:nvSpPr>
        <p:spPr>
          <a:xfrm>
            <a:off x="228600" y="1219200"/>
            <a:ext cx="8686800" cy="5105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pic>
        <p:nvPicPr>
          <p:cNvPr id="7" name="Picture 6" descr="AgDeptLogo.jpg"/>
          <p:cNvPicPr/>
          <p:nvPr userDrawn="1"/>
        </p:nvPicPr>
        <p:blipFill>
          <a:blip r:embed="rId2">
            <a:clrChange>
              <a:clrFrom>
                <a:srgbClr val="FFFFFF"/>
              </a:clrFrom>
              <a:clrTo>
                <a:srgbClr val="FFFFFF">
                  <a:alpha val="0"/>
                </a:srgbClr>
              </a:clrTo>
            </a:clrChange>
          </a:blip>
          <a:stretch>
            <a:fillRect/>
          </a:stretch>
        </p:blipFill>
        <p:spPr>
          <a:xfrm>
            <a:off x="93307" y="6435990"/>
            <a:ext cx="270192" cy="39401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EEE5CBBA-5560-467A-BBF4-F6F0F5D677CE}" type="datetimeFigureOut">
              <a:rPr lang="en-US" smtClean="0"/>
              <a:t>1/30/2020</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18A6D35F-0622-4C24-8D2D-8F64B8EE3567}"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EEE5CBBA-5560-467A-BBF4-F6F0F5D677CE}" type="datetimeFigureOut">
              <a:rPr lang="en-US" smtClean="0"/>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6D35F-0622-4C24-8D2D-8F64B8EE3567}"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EEE5CBBA-5560-467A-BBF4-F6F0F5D677CE}" type="datetimeFigureOut">
              <a:rPr lang="en-US" smtClean="0"/>
              <a:t>1/30/2020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A6D35F-0622-4C24-8D2D-8F64B8EE3567}"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EE5CBBA-5560-467A-BBF4-F6F0F5D677CE}" type="datetimeFigureOut">
              <a:rPr lang="en-US" smtClean="0"/>
              <a:t>1/30/2020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A6D35F-0622-4C24-8D2D-8F64B8EE3567}"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E5CBBA-5560-467A-BBF4-F6F0F5D677CE}" type="datetimeFigureOut">
              <a:rPr lang="en-US" smtClean="0"/>
              <a:t>1/30/2020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A6D35F-0622-4C24-8D2D-8F64B8EE3567}"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EE5CBBA-5560-467A-BBF4-F6F0F5D677CE}" type="datetimeFigureOut">
              <a:rPr lang="en-US" smtClean="0"/>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6D35F-0622-4C24-8D2D-8F64B8EE3567}"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EE5CBBA-5560-467A-BBF4-F6F0F5D677CE}" type="datetimeFigureOut">
              <a:rPr lang="en-US" smtClean="0"/>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6D35F-0622-4C24-8D2D-8F64B8EE3567}"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EE5CBBA-5560-467A-BBF4-F6F0F5D677CE}" type="datetimeFigureOut">
              <a:rPr lang="en-US" smtClean="0"/>
              <a:t>1/30/2020</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18A6D35F-0622-4C24-8D2D-8F64B8EE3567}"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Conducting a Pet Physical Exam</a:t>
            </a:r>
          </a:p>
        </p:txBody>
      </p:sp>
      <p:sp>
        <p:nvSpPr>
          <p:cNvPr id="3" name="Subtitle 2"/>
          <p:cNvSpPr>
            <a:spLocks noGrp="1"/>
          </p:cNvSpPr>
          <p:nvPr>
            <p:ph type="subTitle" idx="1"/>
          </p:nvPr>
        </p:nvSpPr>
        <p:spPr/>
        <p:txBody>
          <a:bodyPr>
            <a:normAutofit fontScale="32500" lnSpcReduction="20000"/>
          </a:bodyPr>
          <a:lstStyle/>
          <a:p>
            <a:r>
              <a:rPr lang="en-US" dirty="0"/>
              <a:t>By C. Kohn</a:t>
            </a:r>
          </a:p>
          <a:p>
            <a:r>
              <a:rPr lang="en-US" dirty="0"/>
              <a:t>Agricultural Sciences</a:t>
            </a:r>
          </a:p>
          <a:p>
            <a:r>
              <a:rPr lang="en-US" dirty="0"/>
              <a:t>Waterford, WI</a:t>
            </a:r>
          </a:p>
        </p:txBody>
      </p:sp>
    </p:spTree>
    <p:extLst>
      <p:ext uri="{BB962C8B-B14F-4D97-AF65-F5344CB8AC3E}">
        <p14:creationId xmlns:p14="http://schemas.microsoft.com/office/powerpoint/2010/main" val="2941535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Capillary Refill Time</a:t>
            </a:r>
          </a:p>
        </p:txBody>
      </p:sp>
      <p:sp>
        <p:nvSpPr>
          <p:cNvPr id="3" name="Content Placeholder 2"/>
          <p:cNvSpPr>
            <a:spLocks noGrp="1"/>
          </p:cNvSpPr>
          <p:nvPr>
            <p:ph sz="quarter" idx="1"/>
          </p:nvPr>
        </p:nvSpPr>
        <p:spPr/>
        <p:txBody>
          <a:bodyPr>
            <a:normAutofit fontScale="92500" lnSpcReduction="10000"/>
          </a:bodyPr>
          <a:lstStyle/>
          <a:p>
            <a:r>
              <a:rPr lang="en-US" dirty="0"/>
              <a:t>Veterinarians can also use the capillaries that line the skin to check the circulation of the animal. </a:t>
            </a:r>
          </a:p>
          <a:p>
            <a:pPr lvl="1"/>
            <a:r>
              <a:rPr lang="en-US" u="sng" dirty="0"/>
              <a:t>Capillaries </a:t>
            </a:r>
            <a:r>
              <a:rPr lang="en-US" dirty="0"/>
              <a:t>are tiny blood vessels that link arteries to veins and provide oxygen to bodily tissues.  </a:t>
            </a:r>
          </a:p>
          <a:p>
            <a:pPr lvl="1"/>
            <a:r>
              <a:rPr lang="en-US" dirty="0"/>
              <a:t>Among other places, they can be found at the surface of the skin.  </a:t>
            </a:r>
          </a:p>
          <a:p>
            <a:pPr lvl="1"/>
            <a:r>
              <a:rPr lang="en-US" dirty="0"/>
              <a:t>These vessels are what give healthy gums their pink color.</a:t>
            </a:r>
            <a:br>
              <a:rPr lang="en-US" dirty="0"/>
            </a:br>
            <a:endParaRPr lang="en-US" dirty="0"/>
          </a:p>
          <a:p>
            <a:r>
              <a:rPr lang="en-US" dirty="0"/>
              <a:t>To check, lift your pet’s upper lip and press your finger against the pink gum tissue.  </a:t>
            </a:r>
          </a:p>
          <a:p>
            <a:pPr lvl="1"/>
            <a:r>
              <a:rPr lang="en-US" dirty="0"/>
              <a:t>This light pressure will squeeze blood out of the vessels.  </a:t>
            </a:r>
          </a:p>
          <a:p>
            <a:r>
              <a:rPr lang="en-US" dirty="0"/>
              <a:t>Quickly remove the pressure and you should see a white, finger-shaped mark on the gum.  </a:t>
            </a:r>
          </a:p>
          <a:p>
            <a:pPr lvl="1"/>
            <a:r>
              <a:rPr lang="en-US" dirty="0"/>
              <a:t>Use the second hand of a watch or clock to time how long it takes for the pink color to return – this is the capillary refill time (CRT).  </a:t>
            </a:r>
          </a:p>
          <a:p>
            <a:endParaRPr lang="en-US" dirty="0"/>
          </a:p>
        </p:txBody>
      </p:sp>
    </p:spTree>
    <p:extLst>
      <p:ext uri="{BB962C8B-B14F-4D97-AF65-F5344CB8AC3E}">
        <p14:creationId xmlns:p14="http://schemas.microsoft.com/office/powerpoint/2010/main" val="174038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CRT Times and Meaning</a:t>
            </a:r>
          </a:p>
        </p:txBody>
      </p:sp>
      <p:sp>
        <p:nvSpPr>
          <p:cNvPr id="3" name="Content Placeholder 2"/>
          <p:cNvSpPr>
            <a:spLocks noGrp="1"/>
          </p:cNvSpPr>
          <p:nvPr>
            <p:ph sz="quarter" idx="1"/>
          </p:nvPr>
        </p:nvSpPr>
        <p:spPr>
          <a:xfrm>
            <a:off x="228600" y="1219200"/>
            <a:ext cx="8686800" cy="3886200"/>
          </a:xfrm>
        </p:spPr>
        <p:txBody>
          <a:bodyPr>
            <a:normAutofit lnSpcReduction="10000"/>
          </a:bodyPr>
          <a:lstStyle/>
          <a:p>
            <a:r>
              <a:rPr lang="en-US" b="1" u="sng" dirty="0"/>
              <a:t>1-2 seconds</a:t>
            </a:r>
            <a:r>
              <a:rPr lang="en-US" dirty="0"/>
              <a:t> – Normal</a:t>
            </a:r>
            <a:br>
              <a:rPr lang="en-US" dirty="0"/>
            </a:br>
            <a:endParaRPr lang="en-US" dirty="0"/>
          </a:p>
          <a:p>
            <a:r>
              <a:rPr lang="en-US" b="1" u="sng" dirty="0"/>
              <a:t>2-4 seconds</a:t>
            </a:r>
            <a:r>
              <a:rPr lang="en-US" dirty="0"/>
              <a:t> – Possible dehydration or shock; call a vet</a:t>
            </a:r>
          </a:p>
          <a:p>
            <a:endParaRPr lang="en-US" dirty="0"/>
          </a:p>
          <a:p>
            <a:r>
              <a:rPr lang="en-US" b="1" u="sng" dirty="0"/>
              <a:t>4+ seconds</a:t>
            </a:r>
            <a:r>
              <a:rPr lang="en-US" dirty="0"/>
              <a:t> – Emergency: dehydration or shock – call a vet immediately</a:t>
            </a:r>
          </a:p>
          <a:p>
            <a:endParaRPr lang="en-US" dirty="0"/>
          </a:p>
          <a:p>
            <a:r>
              <a:rPr lang="en-US" b="1" u="sng" dirty="0"/>
              <a:t>Less than 1 second</a:t>
            </a:r>
            <a:r>
              <a:rPr lang="en-US" dirty="0"/>
              <a:t> – Emergency: heat stroke or shock – call a vet immediately </a:t>
            </a:r>
          </a:p>
        </p:txBody>
      </p:sp>
      <p:pic>
        <p:nvPicPr>
          <p:cNvPr id="1026" name="Picture 2" descr="http://0.tqn.com/d/biology/1/0/k/1/capillary.gif"/>
          <p:cNvPicPr>
            <a:picLocks noChangeAspect="1" noChangeArrowheads="1"/>
          </p:cNvPicPr>
          <p:nvPr/>
        </p:nvPicPr>
        <p:blipFill rotWithShape="1">
          <a:blip r:embed="rId2">
            <a:extLst>
              <a:ext uri="{28A0092B-C50C-407E-A947-70E740481C1C}">
                <a14:useLocalDpi xmlns:a14="http://schemas.microsoft.com/office/drawing/2010/main" val="0"/>
              </a:ext>
            </a:extLst>
          </a:blip>
          <a:srcRect l="4399" r="10401"/>
          <a:stretch/>
        </p:blipFill>
        <p:spPr bwMode="auto">
          <a:xfrm>
            <a:off x="5715000" y="4648200"/>
            <a:ext cx="3246120" cy="20669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081145" y="6658094"/>
            <a:ext cx="2513830" cy="230832"/>
          </a:xfrm>
          <a:prstGeom prst="rect">
            <a:avLst/>
          </a:prstGeom>
        </p:spPr>
        <p:txBody>
          <a:bodyPr wrap="none">
            <a:spAutoFit/>
          </a:bodyPr>
          <a:lstStyle/>
          <a:p>
            <a:r>
              <a:rPr lang="en-US" sz="900" i="1" dirty="0"/>
              <a:t>Source: http://0.tqn.com/d/biology/1/0/k/1/capillary.gif</a:t>
            </a:r>
          </a:p>
        </p:txBody>
      </p:sp>
    </p:spTree>
    <p:extLst>
      <p:ext uri="{BB962C8B-B14F-4D97-AF65-F5344CB8AC3E}">
        <p14:creationId xmlns:p14="http://schemas.microsoft.com/office/powerpoint/2010/main" val="23146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Dehydration Testing</a:t>
            </a:r>
          </a:p>
        </p:txBody>
      </p:sp>
      <p:sp>
        <p:nvSpPr>
          <p:cNvPr id="3" name="Content Placeholder 2"/>
          <p:cNvSpPr>
            <a:spLocks noGrp="1"/>
          </p:cNvSpPr>
          <p:nvPr>
            <p:ph sz="quarter" idx="1"/>
          </p:nvPr>
        </p:nvSpPr>
        <p:spPr>
          <a:xfrm>
            <a:off x="228600" y="1219200"/>
            <a:ext cx="8686800" cy="5257800"/>
          </a:xfrm>
        </p:spPr>
        <p:txBody>
          <a:bodyPr>
            <a:normAutofit fontScale="92500" lnSpcReduction="10000"/>
          </a:bodyPr>
          <a:lstStyle/>
          <a:p>
            <a:r>
              <a:rPr lang="en-US" dirty="0"/>
              <a:t>Dehydration can be checked using the pinch test.</a:t>
            </a:r>
          </a:p>
          <a:p>
            <a:endParaRPr lang="en-US" dirty="0"/>
          </a:p>
          <a:p>
            <a:r>
              <a:rPr lang="en-US" dirty="0"/>
              <a:t>The first sign of dehydration is the loss of elasticity in the skin.  </a:t>
            </a:r>
          </a:p>
          <a:p>
            <a:pPr lvl="1"/>
            <a:r>
              <a:rPr lang="en-US" dirty="0"/>
              <a:t>Normally hydrated pets have extra loose skin in the scruff (top of head and base of the neck).  </a:t>
            </a:r>
          </a:p>
          <a:p>
            <a:pPr lvl="1"/>
            <a:r>
              <a:rPr lang="en-US" dirty="0"/>
              <a:t>Under normal hydration, the skin will immediately return to its normal state when you gently pull on it (a light pinch).  </a:t>
            </a:r>
            <a:br>
              <a:rPr lang="en-US" dirty="0"/>
            </a:br>
            <a:endParaRPr lang="en-US" dirty="0"/>
          </a:p>
          <a:p>
            <a:r>
              <a:rPr lang="en-US" dirty="0"/>
              <a:t>The more severe the dehydration, the slower the skin will return to normal.  </a:t>
            </a:r>
          </a:p>
          <a:p>
            <a:pPr lvl="1"/>
            <a:r>
              <a:rPr lang="en-US" dirty="0"/>
              <a:t>Under severe dehydration, the skin remains standing up in a ridge off the body even after releasing it.</a:t>
            </a:r>
            <a:br>
              <a:rPr lang="en-US" dirty="0"/>
            </a:br>
            <a:endParaRPr lang="en-US" dirty="0"/>
          </a:p>
          <a:p>
            <a:r>
              <a:rPr lang="en-US" dirty="0"/>
              <a:t>If skin tenting occurs, call a veterinarian immediately.  </a:t>
            </a:r>
          </a:p>
        </p:txBody>
      </p:sp>
    </p:spTree>
    <p:extLst>
      <p:ext uri="{BB962C8B-B14F-4D97-AF65-F5344CB8AC3E}">
        <p14:creationId xmlns:p14="http://schemas.microsoft.com/office/powerpoint/2010/main" val="281480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Heart Rate</a:t>
            </a:r>
          </a:p>
        </p:txBody>
      </p:sp>
      <p:sp>
        <p:nvSpPr>
          <p:cNvPr id="3" name="Content Placeholder 2"/>
          <p:cNvSpPr>
            <a:spLocks noGrp="1"/>
          </p:cNvSpPr>
          <p:nvPr>
            <p:ph sz="quarter" idx="1"/>
          </p:nvPr>
        </p:nvSpPr>
        <p:spPr/>
        <p:txBody>
          <a:bodyPr>
            <a:normAutofit fontScale="92500" lnSpcReduction="10000"/>
          </a:bodyPr>
          <a:lstStyle/>
          <a:p>
            <a:r>
              <a:rPr lang="en-US" dirty="0"/>
              <a:t>To measure your pet’s heart rate, have him or her sit in a relaxed position and place the palm of your hand over his or her left side directly behind the point of the elbow.  </a:t>
            </a:r>
          </a:p>
          <a:p>
            <a:endParaRPr lang="en-US" dirty="0"/>
          </a:p>
          <a:p>
            <a:r>
              <a:rPr lang="en-US" dirty="0"/>
              <a:t>Once you have felt the heart rate, look at the second hand of a clock or watch and count the pulses within a 15 second time span.  </a:t>
            </a:r>
          </a:p>
          <a:p>
            <a:pPr lvl="1"/>
            <a:r>
              <a:rPr lang="en-US" dirty="0"/>
              <a:t>Multiply by four to get the beats per minute (BPM) rate.  </a:t>
            </a:r>
          </a:p>
          <a:p>
            <a:pPr lvl="1"/>
            <a:endParaRPr lang="en-US" dirty="0"/>
          </a:p>
          <a:p>
            <a:r>
              <a:rPr lang="en-US" dirty="0"/>
              <a:t>A slower-than-normal rate can indicated heart disease or shock.  A racing heart can also point to shock.  </a:t>
            </a:r>
          </a:p>
          <a:p>
            <a:pPr lvl="1"/>
            <a:r>
              <a:rPr lang="en-US" dirty="0"/>
              <a:t>Both require prompt medical attention.  </a:t>
            </a:r>
            <a:br>
              <a:rPr lang="en-US" dirty="0"/>
            </a:br>
            <a:endParaRPr lang="en-US" dirty="0"/>
          </a:p>
          <a:p>
            <a:r>
              <a:rPr lang="en-US" dirty="0"/>
              <a:t>A stopped heart is the most urgent emergency and requires immediate CPR.  </a:t>
            </a:r>
          </a:p>
          <a:p>
            <a:endParaRPr lang="en-US" dirty="0"/>
          </a:p>
        </p:txBody>
      </p:sp>
    </p:spTree>
    <p:extLst>
      <p:ext uri="{BB962C8B-B14F-4D97-AF65-F5344CB8AC3E}">
        <p14:creationId xmlns:p14="http://schemas.microsoft.com/office/powerpoint/2010/main" val="292677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arn(inVertic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Normal Heart Rates</a:t>
            </a:r>
          </a:p>
        </p:txBody>
      </p:sp>
      <p:sp>
        <p:nvSpPr>
          <p:cNvPr id="3" name="Content Placeholder 2"/>
          <p:cNvSpPr>
            <a:spLocks noGrp="1"/>
          </p:cNvSpPr>
          <p:nvPr>
            <p:ph sz="quarter" idx="1"/>
          </p:nvPr>
        </p:nvSpPr>
        <p:spPr/>
        <p:txBody>
          <a:bodyPr/>
          <a:lstStyle/>
          <a:p>
            <a:r>
              <a:rPr lang="en-US" b="1" u="sng" dirty="0"/>
              <a:t>Cat</a:t>
            </a:r>
            <a:r>
              <a:rPr lang="en-US" dirty="0"/>
              <a:t>: 120-140 </a:t>
            </a:r>
            <a:r>
              <a:rPr lang="en-US" dirty="0" err="1"/>
              <a:t>bpm</a:t>
            </a:r>
            <a:endParaRPr lang="en-US" dirty="0"/>
          </a:p>
          <a:p>
            <a:endParaRPr lang="en-US" dirty="0"/>
          </a:p>
          <a:p>
            <a:r>
              <a:rPr lang="en-US" b="1" u="sng" dirty="0"/>
              <a:t>Kitten</a:t>
            </a:r>
            <a:r>
              <a:rPr lang="en-US" dirty="0"/>
              <a:t>: 200-300 </a:t>
            </a:r>
            <a:r>
              <a:rPr lang="en-US" dirty="0" err="1"/>
              <a:t>bpm</a:t>
            </a:r>
            <a:r>
              <a:rPr lang="en-US" dirty="0"/>
              <a:t> </a:t>
            </a:r>
          </a:p>
          <a:p>
            <a:endParaRPr lang="en-US" dirty="0"/>
          </a:p>
          <a:p>
            <a:r>
              <a:rPr lang="en-US" b="1" u="sng" dirty="0"/>
              <a:t>Small dog</a:t>
            </a:r>
            <a:r>
              <a:rPr lang="en-US" dirty="0"/>
              <a:t>: 70-180 </a:t>
            </a:r>
            <a:r>
              <a:rPr lang="en-US" dirty="0" err="1"/>
              <a:t>bpm</a:t>
            </a:r>
            <a:endParaRPr lang="en-US" dirty="0"/>
          </a:p>
          <a:p>
            <a:endParaRPr lang="en-US" dirty="0"/>
          </a:p>
          <a:p>
            <a:r>
              <a:rPr lang="en-US" b="1" u="sng" dirty="0"/>
              <a:t>Medium/Large dog</a:t>
            </a:r>
            <a:r>
              <a:rPr lang="en-US" dirty="0"/>
              <a:t>: 60-140 </a:t>
            </a:r>
            <a:r>
              <a:rPr lang="en-US" dirty="0" err="1"/>
              <a:t>bpm</a:t>
            </a:r>
            <a:endParaRPr lang="en-US" dirty="0"/>
          </a:p>
          <a:p>
            <a:endParaRPr lang="en-US" dirty="0"/>
          </a:p>
          <a:p>
            <a:r>
              <a:rPr lang="en-US" b="1" u="sng" dirty="0"/>
              <a:t>Puppy</a:t>
            </a:r>
            <a:r>
              <a:rPr lang="en-US" dirty="0"/>
              <a:t>: 60-220 </a:t>
            </a:r>
            <a:r>
              <a:rPr lang="en-US" dirty="0" err="1"/>
              <a:t>bpm</a:t>
            </a:r>
            <a:endParaRPr lang="en-US" dirty="0"/>
          </a:p>
        </p:txBody>
      </p:sp>
    </p:spTree>
    <p:extLst>
      <p:ext uri="{BB962C8B-B14F-4D97-AF65-F5344CB8AC3E}">
        <p14:creationId xmlns:p14="http://schemas.microsoft.com/office/powerpoint/2010/main" val="1856978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down)">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Respiration</a:t>
            </a:r>
          </a:p>
        </p:txBody>
      </p:sp>
      <p:sp>
        <p:nvSpPr>
          <p:cNvPr id="3" name="Content Placeholder 2"/>
          <p:cNvSpPr>
            <a:spLocks noGrp="1"/>
          </p:cNvSpPr>
          <p:nvPr>
            <p:ph sz="quarter" idx="1"/>
          </p:nvPr>
        </p:nvSpPr>
        <p:spPr/>
        <p:txBody>
          <a:bodyPr>
            <a:normAutofit fontScale="92500" lnSpcReduction="10000"/>
          </a:bodyPr>
          <a:lstStyle/>
          <a:p>
            <a:r>
              <a:rPr lang="en-US" dirty="0"/>
              <a:t>Most dogs and cats breathe 10-40 times per minute.  </a:t>
            </a:r>
          </a:p>
          <a:p>
            <a:pPr lvl="1"/>
            <a:r>
              <a:rPr lang="en-US" dirty="0"/>
              <a:t>Dogs who are hot or exercising breathe faster and may pant up to 200 breaths/minute.  </a:t>
            </a:r>
          </a:p>
          <a:p>
            <a:pPr lvl="1"/>
            <a:endParaRPr lang="en-US" dirty="0"/>
          </a:p>
          <a:p>
            <a:r>
              <a:rPr lang="en-US" dirty="0"/>
              <a:t>Rapid breathing  and </a:t>
            </a:r>
            <a:r>
              <a:rPr lang="en-US" u="sng" dirty="0"/>
              <a:t>dyspnea</a:t>
            </a:r>
            <a:r>
              <a:rPr lang="en-US" dirty="0"/>
              <a:t>, or difficult/labored breathing, is always an immediate medical concern and require you to call a vet.</a:t>
            </a:r>
          </a:p>
          <a:p>
            <a:endParaRPr lang="en-US" dirty="0"/>
          </a:p>
          <a:p>
            <a:r>
              <a:rPr lang="en-US" dirty="0"/>
              <a:t>Panting and open-mouthed breathing are considered danger signs in cats because they do not use panting to cool down.  </a:t>
            </a:r>
          </a:p>
          <a:p>
            <a:pPr lvl="1"/>
            <a:r>
              <a:rPr lang="en-US" dirty="0"/>
              <a:t>If your cat is panting or breathing with his or her mouth open, call the vet immediately.  </a:t>
            </a:r>
          </a:p>
          <a:p>
            <a:pPr lvl="1"/>
            <a:r>
              <a:rPr lang="en-US" dirty="0"/>
              <a:t>Be sure to listen for dyspnea (difficulty breathing due to obstruction or illness)</a:t>
            </a:r>
          </a:p>
        </p:txBody>
      </p:sp>
    </p:spTree>
    <p:extLst>
      <p:ext uri="{BB962C8B-B14F-4D97-AF65-F5344CB8AC3E}">
        <p14:creationId xmlns:p14="http://schemas.microsoft.com/office/powerpoint/2010/main" val="634143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Checking Respiration</a:t>
            </a:r>
          </a:p>
        </p:txBody>
      </p:sp>
      <p:sp>
        <p:nvSpPr>
          <p:cNvPr id="3" name="Content Placeholder 2"/>
          <p:cNvSpPr>
            <a:spLocks noGrp="1"/>
          </p:cNvSpPr>
          <p:nvPr>
            <p:ph sz="quarter" idx="1"/>
          </p:nvPr>
        </p:nvSpPr>
        <p:spPr/>
        <p:txBody>
          <a:bodyPr/>
          <a:lstStyle/>
          <a:p>
            <a:r>
              <a:rPr lang="en-US" dirty="0"/>
              <a:t>To check respiration, simply listen for your pet’s breathing or watch the rising and falling of their chest.</a:t>
            </a:r>
          </a:p>
          <a:p>
            <a:endParaRPr lang="en-US" dirty="0"/>
          </a:p>
          <a:p>
            <a:r>
              <a:rPr lang="en-US" dirty="0"/>
              <a:t>Once you have determined the rhythm of their breathing, watch a clock while watching or listening to their breathing.</a:t>
            </a:r>
          </a:p>
          <a:p>
            <a:endParaRPr lang="en-US" dirty="0"/>
          </a:p>
          <a:p>
            <a:r>
              <a:rPr lang="en-US" dirty="0"/>
              <a:t>Count the breaths in a 15 second time frame and multiply by 4 to get the breaths per minute. </a:t>
            </a:r>
          </a:p>
        </p:txBody>
      </p:sp>
    </p:spTree>
    <p:extLst>
      <p:ext uri="{BB962C8B-B14F-4D97-AF65-F5344CB8AC3E}">
        <p14:creationId xmlns:p14="http://schemas.microsoft.com/office/powerpoint/2010/main" val="3375408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Respiration emergencies</a:t>
            </a:r>
          </a:p>
        </p:txBody>
      </p:sp>
      <p:sp>
        <p:nvSpPr>
          <p:cNvPr id="3" name="Content Placeholder 2"/>
          <p:cNvSpPr>
            <a:spLocks noGrp="1"/>
          </p:cNvSpPr>
          <p:nvPr>
            <p:ph sz="quarter" idx="1"/>
          </p:nvPr>
        </p:nvSpPr>
        <p:spPr/>
        <p:txBody>
          <a:bodyPr/>
          <a:lstStyle/>
          <a:p>
            <a:r>
              <a:rPr lang="en-US" dirty="0"/>
              <a:t>The following all require an immediate call to a vet:</a:t>
            </a:r>
          </a:p>
          <a:p>
            <a:pPr lvl="1"/>
            <a:r>
              <a:rPr lang="en-US" dirty="0"/>
              <a:t>Excessive panting or gasping, possibly with elbows pointing outward or an extended neck</a:t>
            </a:r>
          </a:p>
          <a:p>
            <a:pPr lvl="1"/>
            <a:r>
              <a:rPr lang="en-US" dirty="0"/>
              <a:t>Labored, open-mouthed breathing and bluish gums</a:t>
            </a:r>
          </a:p>
          <a:p>
            <a:pPr lvl="1"/>
            <a:r>
              <a:rPr lang="en-US" dirty="0"/>
              <a:t>Shallow, slow, or stopped breathing with losing consciousness </a:t>
            </a:r>
          </a:p>
          <a:p>
            <a:pPr lvl="1"/>
            <a:endParaRPr lang="en-US" dirty="0"/>
          </a:p>
          <a:p>
            <a:r>
              <a:rPr lang="en-US" dirty="0"/>
              <a:t>Remember, if a dog or cat has an unusually high respiration rate that does not go down, call a vet within the day. </a:t>
            </a:r>
          </a:p>
        </p:txBody>
      </p:sp>
    </p:spTree>
    <p:extLst>
      <p:ext uri="{BB962C8B-B14F-4D97-AF65-F5344CB8AC3E}">
        <p14:creationId xmlns:p14="http://schemas.microsoft.com/office/powerpoint/2010/main" val="3734398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Responsiveness</a:t>
            </a:r>
          </a:p>
        </p:txBody>
      </p:sp>
      <p:sp>
        <p:nvSpPr>
          <p:cNvPr id="3" name="Content Placeholder 2"/>
          <p:cNvSpPr>
            <a:spLocks noGrp="1"/>
          </p:cNvSpPr>
          <p:nvPr>
            <p:ph sz="quarter" idx="1"/>
          </p:nvPr>
        </p:nvSpPr>
        <p:spPr/>
        <p:txBody>
          <a:bodyPr/>
          <a:lstStyle/>
          <a:p>
            <a:r>
              <a:rPr lang="en-US" dirty="0"/>
              <a:t>Responsiveness is simply how alert and reactive your pet is to your commands and your presence. </a:t>
            </a:r>
          </a:p>
          <a:p>
            <a:pPr lvl="1"/>
            <a:r>
              <a:rPr lang="en-US" dirty="0"/>
              <a:t>This can be determined by general signs such as whether or not they show visible signs of recognition when you are in the room, if their eyes or head follow you or respond to a snapping of the fingers.</a:t>
            </a:r>
          </a:p>
          <a:p>
            <a:pPr lvl="1"/>
            <a:r>
              <a:rPr lang="en-US" dirty="0"/>
              <a:t>You are simply checking to see if your pet responds to being called or when you make a noise (clapping, snapping, whistling, etc.)</a:t>
            </a:r>
          </a:p>
          <a:p>
            <a:pPr lvl="1"/>
            <a:endParaRPr lang="en-US" dirty="0"/>
          </a:p>
          <a:p>
            <a:r>
              <a:rPr lang="en-US" dirty="0"/>
              <a:t>Determine the pet’s level of alertness; common sense will indicate whether a vet’s attention is needed. </a:t>
            </a:r>
          </a:p>
        </p:txBody>
      </p:sp>
    </p:spTree>
    <p:extLst>
      <p:ext uri="{BB962C8B-B14F-4D97-AF65-F5344CB8AC3E}">
        <p14:creationId xmlns:p14="http://schemas.microsoft.com/office/powerpoint/2010/main" val="2019577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Levels of Consciousness</a:t>
            </a:r>
          </a:p>
        </p:txBody>
      </p:sp>
      <p:sp>
        <p:nvSpPr>
          <p:cNvPr id="3" name="Content Placeholder 2"/>
          <p:cNvSpPr>
            <a:spLocks noGrp="1"/>
          </p:cNvSpPr>
          <p:nvPr>
            <p:ph sz="quarter" idx="1"/>
          </p:nvPr>
        </p:nvSpPr>
        <p:spPr>
          <a:xfrm>
            <a:off x="228600" y="1219200"/>
            <a:ext cx="8686800" cy="5105400"/>
          </a:xfrm>
        </p:spPr>
        <p:txBody>
          <a:bodyPr>
            <a:normAutofit fontScale="92500"/>
          </a:bodyPr>
          <a:lstStyle/>
          <a:p>
            <a:r>
              <a:rPr lang="en-US" b="1" u="sng" dirty="0"/>
              <a:t>Normal</a:t>
            </a:r>
            <a:r>
              <a:rPr lang="en-US" dirty="0"/>
              <a:t>: a pet responds if you call or make a noise.</a:t>
            </a:r>
          </a:p>
          <a:p>
            <a:r>
              <a:rPr lang="en-US" b="1" u="sng" dirty="0"/>
              <a:t>Depressed</a:t>
            </a:r>
            <a:r>
              <a:rPr lang="en-US" dirty="0"/>
              <a:t>: a pet is slow to respond to calls, noises, or commands. </a:t>
            </a:r>
          </a:p>
          <a:p>
            <a:pPr lvl="1"/>
            <a:r>
              <a:rPr lang="en-US" dirty="0"/>
              <a:t>Call a vet by the next day if it does not improve</a:t>
            </a:r>
          </a:p>
          <a:p>
            <a:r>
              <a:rPr lang="en-US" b="1" u="sng" dirty="0"/>
              <a:t>Disoriented</a:t>
            </a:r>
            <a:r>
              <a:rPr lang="en-US" dirty="0"/>
              <a:t>: a pet shows signs of stumbling or confusion, or has an unsteady gait</a:t>
            </a:r>
          </a:p>
          <a:p>
            <a:pPr lvl="1"/>
            <a:r>
              <a:rPr lang="en-US" dirty="0"/>
              <a:t>Could be a sign of poisoning or a neurological problem</a:t>
            </a:r>
          </a:p>
          <a:p>
            <a:pPr lvl="1"/>
            <a:r>
              <a:rPr lang="en-US" dirty="0"/>
              <a:t>Call a vet that same day</a:t>
            </a:r>
          </a:p>
          <a:p>
            <a:r>
              <a:rPr lang="en-US" b="1" u="sng" dirty="0"/>
              <a:t>Stupor</a:t>
            </a:r>
            <a:r>
              <a:rPr lang="en-US" dirty="0"/>
              <a:t>: the pet can only be aroused by deep pain stimulation (pinched lip or toes, for example)</a:t>
            </a:r>
          </a:p>
          <a:p>
            <a:pPr lvl="1"/>
            <a:r>
              <a:rPr lang="en-US" dirty="0"/>
              <a:t>Call a vet immediately</a:t>
            </a:r>
          </a:p>
          <a:p>
            <a:r>
              <a:rPr lang="en-US" b="1" u="sng" dirty="0"/>
              <a:t>Unconsciousness or seizure</a:t>
            </a:r>
            <a:r>
              <a:rPr lang="en-US" dirty="0"/>
              <a:t>: immediate emergency – call a vet</a:t>
            </a:r>
          </a:p>
        </p:txBody>
      </p:sp>
    </p:spTree>
    <p:extLst>
      <p:ext uri="{BB962C8B-B14F-4D97-AF65-F5344CB8AC3E}">
        <p14:creationId xmlns:p14="http://schemas.microsoft.com/office/powerpoint/2010/main" val="4141664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randombar(horizont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a:t>
            </a:r>
          </a:p>
        </p:txBody>
      </p:sp>
      <p:sp>
        <p:nvSpPr>
          <p:cNvPr id="3" name="Content Placeholder 2"/>
          <p:cNvSpPr>
            <a:spLocks noGrp="1"/>
          </p:cNvSpPr>
          <p:nvPr>
            <p:ph sz="quarter" idx="1"/>
          </p:nvPr>
        </p:nvSpPr>
        <p:spPr/>
        <p:txBody>
          <a:bodyPr>
            <a:normAutofit/>
          </a:bodyPr>
          <a:lstStyle/>
          <a:p>
            <a:r>
              <a:rPr lang="en-US" dirty="0"/>
              <a:t>The owner of an animal is the person best capable of determining what is “normal” for their pet.</a:t>
            </a:r>
          </a:p>
          <a:p>
            <a:pPr lvl="1"/>
            <a:r>
              <a:rPr lang="en-US" dirty="0"/>
              <a:t>The owner sees their pet more so than anyone else, including a veterinarian.  </a:t>
            </a:r>
          </a:p>
          <a:p>
            <a:pPr lvl="1"/>
            <a:r>
              <a:rPr lang="en-US" dirty="0"/>
              <a:t>The owner is the best option for recognizing what is normal and what is not in regards to their dog or cat.  </a:t>
            </a:r>
            <a:br>
              <a:rPr lang="en-US" dirty="0"/>
            </a:br>
            <a:endParaRPr lang="en-US" dirty="0"/>
          </a:p>
          <a:p>
            <a:r>
              <a:rPr lang="en-US" dirty="0"/>
              <a:t>It is important that pet owners identify the normal range for factors such as heart rate, temperature, and respiration rate for their pet</a:t>
            </a:r>
          </a:p>
          <a:p>
            <a:pPr lvl="1"/>
            <a:r>
              <a:rPr lang="en-US" dirty="0"/>
              <a:t>Keeping track of these vital signs can be highly valuable for times when your animal faces a health crisis.</a:t>
            </a:r>
          </a:p>
          <a:p>
            <a:endParaRPr lang="en-US" dirty="0"/>
          </a:p>
        </p:txBody>
      </p:sp>
    </p:spTree>
    <p:extLst>
      <p:ext uri="{BB962C8B-B14F-4D97-AF65-F5344CB8AC3E}">
        <p14:creationId xmlns:p14="http://schemas.microsoft.com/office/powerpoint/2010/main" val="3019756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Exam Vital Statistics</a:t>
            </a:r>
          </a:p>
        </p:txBody>
      </p:sp>
      <p:sp>
        <p:nvSpPr>
          <p:cNvPr id="3" name="Content Placeholder 2"/>
          <p:cNvSpPr>
            <a:spLocks noGrp="1"/>
          </p:cNvSpPr>
          <p:nvPr>
            <p:ph sz="quarter" idx="1"/>
          </p:nvPr>
        </p:nvSpPr>
        <p:spPr/>
        <p:txBody>
          <a:bodyPr>
            <a:normAutofit/>
          </a:bodyPr>
          <a:lstStyle/>
          <a:p>
            <a:pPr lvl="0"/>
            <a:r>
              <a:rPr lang="en-US" dirty="0"/>
              <a:t>When your pet is healthy, take and record the following vital information:</a:t>
            </a:r>
          </a:p>
          <a:p>
            <a:pPr lvl="1"/>
            <a:r>
              <a:rPr lang="en-US" dirty="0"/>
              <a:t>a) Temperature; b) Color of skin and gums; c) Capillary Refill Time; d) Dehydration Test (skin tenting); e) Heart Rate; f) Respiration Rate; g) Responsiveness</a:t>
            </a:r>
          </a:p>
          <a:p>
            <a:pPr lvl="1"/>
            <a:endParaRPr lang="en-US" dirty="0"/>
          </a:p>
          <a:p>
            <a:r>
              <a:rPr lang="en-US" dirty="0"/>
              <a:t>Keep this information in a safe location that is accessible if an emergency should occur with your pet. </a:t>
            </a:r>
          </a:p>
          <a:p>
            <a:pPr lvl="1"/>
            <a:r>
              <a:rPr lang="en-US" dirty="0"/>
              <a:t>A veterinarian could use this information to make a better diagnosis.</a:t>
            </a:r>
          </a:p>
          <a:p>
            <a:pPr lvl="1"/>
            <a:r>
              <a:rPr lang="en-US" dirty="0"/>
              <a:t>Repeated physicals can also enable a disorder to be caught early while it is still treatable</a:t>
            </a:r>
          </a:p>
        </p:txBody>
      </p:sp>
    </p:spTree>
    <p:extLst>
      <p:ext uri="{BB962C8B-B14F-4D97-AF65-F5344CB8AC3E}">
        <p14:creationId xmlns:p14="http://schemas.microsoft.com/office/powerpoint/2010/main" val="792733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pet and “normal”</a:t>
            </a:r>
          </a:p>
        </p:txBody>
      </p:sp>
      <p:sp>
        <p:nvSpPr>
          <p:cNvPr id="3" name="Content Placeholder 2"/>
          <p:cNvSpPr>
            <a:spLocks noGrp="1"/>
          </p:cNvSpPr>
          <p:nvPr>
            <p:ph sz="quarter" idx="1"/>
          </p:nvPr>
        </p:nvSpPr>
        <p:spPr/>
        <p:txBody>
          <a:bodyPr/>
          <a:lstStyle/>
          <a:p>
            <a:pPr marL="0"/>
            <a:r>
              <a:rPr lang="en-US" dirty="0"/>
              <a:t>It is up to you to determine what “normal” is for your pet.  </a:t>
            </a:r>
          </a:p>
          <a:p>
            <a:pPr lvl="1"/>
            <a:r>
              <a:rPr lang="en-US" dirty="0"/>
              <a:t>Like people, every pet is an individual, and no source can provide specific vital statistics for your pet.  </a:t>
            </a:r>
          </a:p>
          <a:p>
            <a:pPr lvl="1"/>
            <a:r>
              <a:rPr lang="en-US" dirty="0"/>
              <a:t>Knowing these “normal” statistics can help you to assess how serious an animal’s condition is, what steps need to be taken, and what first aid, if any, is needed.  </a:t>
            </a:r>
            <a:br>
              <a:rPr lang="en-US" dirty="0"/>
            </a:br>
            <a:endParaRPr lang="en-US" dirty="0"/>
          </a:p>
          <a:p>
            <a:r>
              <a:rPr lang="en-US" dirty="0"/>
              <a:t>Remember, a personal physical exam is never a replacement to a veterinary professional.  </a:t>
            </a:r>
          </a:p>
          <a:p>
            <a:pPr lvl="1"/>
            <a:r>
              <a:rPr lang="en-US" dirty="0"/>
              <a:t>If in doubt, call a veterinarian. </a:t>
            </a:r>
          </a:p>
          <a:p>
            <a:endParaRPr lang="en-US" dirty="0"/>
          </a:p>
        </p:txBody>
      </p:sp>
    </p:spTree>
    <p:extLst>
      <p:ext uri="{BB962C8B-B14F-4D97-AF65-F5344CB8AC3E}">
        <p14:creationId xmlns:p14="http://schemas.microsoft.com/office/powerpoint/2010/main" val="1143901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Temperature</a:t>
            </a:r>
          </a:p>
        </p:txBody>
      </p:sp>
      <p:sp>
        <p:nvSpPr>
          <p:cNvPr id="3" name="Content Placeholder 2"/>
          <p:cNvSpPr>
            <a:spLocks noGrp="1"/>
          </p:cNvSpPr>
          <p:nvPr>
            <p:ph sz="quarter" idx="1"/>
          </p:nvPr>
        </p:nvSpPr>
        <p:spPr/>
        <p:txBody>
          <a:bodyPr>
            <a:normAutofit/>
          </a:bodyPr>
          <a:lstStyle/>
          <a:p>
            <a:r>
              <a:rPr lang="en-US" b="1" dirty="0"/>
              <a:t>Temperature</a:t>
            </a:r>
            <a:r>
              <a:rPr lang="en-US" dirty="0"/>
              <a:t>: Normal body temp for a dog or a cat is between 99</a:t>
            </a:r>
            <a:r>
              <a:rPr lang="en-US" baseline="30000" dirty="0"/>
              <a:t>o</a:t>
            </a:r>
            <a:r>
              <a:rPr lang="en-US" baseline="-25000" dirty="0"/>
              <a:t> </a:t>
            </a:r>
            <a:r>
              <a:rPr lang="en-US" dirty="0"/>
              <a:t>and 102.5</a:t>
            </a:r>
            <a:r>
              <a:rPr lang="en-US" baseline="30000" dirty="0"/>
              <a:t>o</a:t>
            </a:r>
            <a:r>
              <a:rPr lang="en-US" dirty="0"/>
              <a:t>.  </a:t>
            </a:r>
          </a:p>
          <a:p>
            <a:pPr lvl="1"/>
            <a:r>
              <a:rPr lang="en-US" dirty="0"/>
              <a:t>Temperatures will rise with physical activity but should return to normal range with rest.  </a:t>
            </a:r>
          </a:p>
          <a:p>
            <a:endParaRPr lang="en-US" dirty="0"/>
          </a:p>
          <a:p>
            <a:r>
              <a:rPr lang="en-US" dirty="0"/>
              <a:t>Fevers by themselves are not necessarily dangerous (although they can be if high enough) but are more frequently used as indicators of more serious conditions.  </a:t>
            </a:r>
          </a:p>
          <a:p>
            <a:pPr lvl="1"/>
            <a:r>
              <a:rPr lang="en-US" dirty="0"/>
              <a:t>Usually a fever is a sign of an infection, injury, or illness</a:t>
            </a:r>
          </a:p>
          <a:p>
            <a:pPr lvl="1"/>
            <a:r>
              <a:rPr lang="en-US" dirty="0"/>
              <a:t>It is the body’s way of “cooking out” harmful bacteria.</a:t>
            </a:r>
          </a:p>
        </p:txBody>
      </p:sp>
    </p:spTree>
    <p:extLst>
      <p:ext uri="{BB962C8B-B14F-4D97-AF65-F5344CB8AC3E}">
        <p14:creationId xmlns:p14="http://schemas.microsoft.com/office/powerpoint/2010/main" val="1239710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Taking a Pet’s Temperature </a:t>
            </a:r>
          </a:p>
        </p:txBody>
      </p:sp>
      <p:sp>
        <p:nvSpPr>
          <p:cNvPr id="3" name="Content Placeholder 2"/>
          <p:cNvSpPr>
            <a:spLocks noGrp="1"/>
          </p:cNvSpPr>
          <p:nvPr>
            <p:ph sz="quarter" idx="1"/>
          </p:nvPr>
        </p:nvSpPr>
        <p:spPr>
          <a:xfrm>
            <a:off x="228600" y="1219200"/>
            <a:ext cx="8686800" cy="5410200"/>
          </a:xfrm>
        </p:spPr>
        <p:txBody>
          <a:bodyPr>
            <a:normAutofit fontScale="92500" lnSpcReduction="20000"/>
          </a:bodyPr>
          <a:lstStyle/>
          <a:p>
            <a:pPr marL="514350" indent="-514350">
              <a:buFont typeface="+mj-lt"/>
              <a:buAutoNum type="arabicPeriod"/>
            </a:pPr>
            <a:r>
              <a:rPr lang="en-US" dirty="0"/>
              <a:t>To take a pet’s temperature, use a rectal thermometer.  </a:t>
            </a:r>
          </a:p>
          <a:p>
            <a:pPr lvl="1"/>
            <a:r>
              <a:rPr lang="en-US" dirty="0"/>
              <a:t>If it is a mercury thermometer, be sure to shake the mercury down to 96</a:t>
            </a:r>
            <a:r>
              <a:rPr lang="en-US" baseline="30000" dirty="0"/>
              <a:t>o</a:t>
            </a:r>
            <a:r>
              <a:rPr lang="en-US" dirty="0"/>
              <a:t> or lower for an accurate reading </a:t>
            </a:r>
          </a:p>
          <a:p>
            <a:pPr lvl="1"/>
            <a:endParaRPr lang="en-US" dirty="0"/>
          </a:p>
          <a:p>
            <a:pPr marL="514350" indent="-514350">
              <a:buFont typeface="+mj-lt"/>
              <a:buAutoNum type="arabicPeriod"/>
            </a:pPr>
            <a:r>
              <a:rPr lang="en-US" dirty="0"/>
              <a:t>Lubricate the tip of the thermometer with KY or Vaseline </a:t>
            </a:r>
          </a:p>
          <a:p>
            <a:pPr lvl="1"/>
            <a:r>
              <a:rPr lang="en-US" dirty="0"/>
              <a:t>Use saliva only if nothing else is available in an emergency.  </a:t>
            </a:r>
            <a:br>
              <a:rPr lang="en-US" dirty="0"/>
            </a:br>
            <a:endParaRPr lang="en-US" dirty="0"/>
          </a:p>
          <a:p>
            <a:pPr marL="514350" indent="-514350">
              <a:buFont typeface="+mj-lt"/>
              <a:buAutoNum type="arabicPeriod"/>
            </a:pPr>
            <a:r>
              <a:rPr lang="en-US" dirty="0"/>
              <a:t>Lift the tail of your pet at the base with a firm grip and insert the thermometer halfway </a:t>
            </a:r>
          </a:p>
          <a:p>
            <a:pPr lvl="1"/>
            <a:r>
              <a:rPr lang="en-US" dirty="0"/>
              <a:t>They will not enjoy this, but it should not cause pain.  </a:t>
            </a:r>
            <a:br>
              <a:rPr lang="en-US" dirty="0"/>
            </a:br>
            <a:endParaRPr lang="en-US" dirty="0"/>
          </a:p>
          <a:p>
            <a:pPr marL="514350" indent="-514350">
              <a:buFont typeface="+mj-lt"/>
              <a:buAutoNum type="arabicPeriod"/>
            </a:pPr>
            <a:r>
              <a:rPr lang="en-US" dirty="0"/>
              <a:t>Wait a minute to three minutes and then read the thermometer according to manufacturer’s instructions.  </a:t>
            </a:r>
            <a:br>
              <a:rPr lang="en-US" dirty="0"/>
            </a:br>
            <a:endParaRPr lang="en-US" dirty="0"/>
          </a:p>
          <a:p>
            <a:pPr marL="514350" indent="-514350">
              <a:buFont typeface="+mj-lt"/>
              <a:buAutoNum type="arabicPeriod"/>
            </a:pPr>
            <a:r>
              <a:rPr lang="en-US" dirty="0"/>
              <a:t>Clean the thermometer with disinfectant before putting in storage.  </a:t>
            </a:r>
          </a:p>
          <a:p>
            <a:endParaRPr lang="en-US" dirty="0"/>
          </a:p>
        </p:txBody>
      </p:sp>
    </p:spTree>
    <p:extLst>
      <p:ext uri="{BB962C8B-B14F-4D97-AF65-F5344CB8AC3E}">
        <p14:creationId xmlns:p14="http://schemas.microsoft.com/office/powerpoint/2010/main" val="1419458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580">
                                          <p:stCondLst>
                                            <p:cond delay="0"/>
                                          </p:stCondLst>
                                        </p:cTn>
                                        <p:tgtEl>
                                          <p:spTgt spid="3">
                                            <p:txEl>
                                              <p:pRg st="3" end="3"/>
                                            </p:txEl>
                                          </p:spTgt>
                                        </p:tgtEl>
                                      </p:cBhvr>
                                    </p:animEffect>
                                    <p:anim calcmode="lin" valueType="num">
                                      <p:cBhvr>
                                        <p:cTn id="4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3" end="3"/>
                                            </p:txEl>
                                          </p:spTgt>
                                        </p:tgtEl>
                                      </p:cBhvr>
                                      <p:to x="100000" y="60000"/>
                                    </p:animScale>
                                    <p:animScale>
                                      <p:cBhvr>
                                        <p:cTn id="50" dur="166" decel="50000">
                                          <p:stCondLst>
                                            <p:cond delay="676"/>
                                          </p:stCondLst>
                                        </p:cTn>
                                        <p:tgtEl>
                                          <p:spTgt spid="3">
                                            <p:txEl>
                                              <p:pRg st="3" end="3"/>
                                            </p:txEl>
                                          </p:spTgt>
                                        </p:tgtEl>
                                      </p:cBhvr>
                                      <p:to x="100000" y="100000"/>
                                    </p:animScale>
                                    <p:animScale>
                                      <p:cBhvr>
                                        <p:cTn id="51" dur="26">
                                          <p:stCondLst>
                                            <p:cond delay="1312"/>
                                          </p:stCondLst>
                                        </p:cTn>
                                        <p:tgtEl>
                                          <p:spTgt spid="3">
                                            <p:txEl>
                                              <p:pRg st="3" end="3"/>
                                            </p:txEl>
                                          </p:spTgt>
                                        </p:tgtEl>
                                      </p:cBhvr>
                                      <p:to x="100000" y="80000"/>
                                    </p:animScale>
                                    <p:animScale>
                                      <p:cBhvr>
                                        <p:cTn id="52" dur="166" decel="50000">
                                          <p:stCondLst>
                                            <p:cond delay="1338"/>
                                          </p:stCondLst>
                                        </p:cTn>
                                        <p:tgtEl>
                                          <p:spTgt spid="3">
                                            <p:txEl>
                                              <p:pRg st="3" end="3"/>
                                            </p:txEl>
                                          </p:spTgt>
                                        </p:tgtEl>
                                      </p:cBhvr>
                                      <p:to x="100000" y="100000"/>
                                    </p:animScale>
                                    <p:animScale>
                                      <p:cBhvr>
                                        <p:cTn id="53" dur="26">
                                          <p:stCondLst>
                                            <p:cond delay="1642"/>
                                          </p:stCondLst>
                                        </p:cTn>
                                        <p:tgtEl>
                                          <p:spTgt spid="3">
                                            <p:txEl>
                                              <p:pRg st="3" end="3"/>
                                            </p:txEl>
                                          </p:spTgt>
                                        </p:tgtEl>
                                      </p:cBhvr>
                                      <p:to x="100000" y="90000"/>
                                    </p:animScale>
                                    <p:animScale>
                                      <p:cBhvr>
                                        <p:cTn id="54" dur="166" decel="50000">
                                          <p:stCondLst>
                                            <p:cond delay="1668"/>
                                          </p:stCondLst>
                                        </p:cTn>
                                        <p:tgtEl>
                                          <p:spTgt spid="3">
                                            <p:txEl>
                                              <p:pRg st="3" end="3"/>
                                            </p:txEl>
                                          </p:spTgt>
                                        </p:tgtEl>
                                      </p:cBhvr>
                                      <p:to x="100000" y="100000"/>
                                    </p:animScale>
                                    <p:animScale>
                                      <p:cBhvr>
                                        <p:cTn id="55" dur="26">
                                          <p:stCondLst>
                                            <p:cond delay="1808"/>
                                          </p:stCondLst>
                                        </p:cTn>
                                        <p:tgtEl>
                                          <p:spTgt spid="3">
                                            <p:txEl>
                                              <p:pRg st="3" end="3"/>
                                            </p:txEl>
                                          </p:spTgt>
                                        </p:tgtEl>
                                      </p:cBhvr>
                                      <p:to x="100000" y="95000"/>
                                    </p:animScale>
                                    <p:animScale>
                                      <p:cBhvr>
                                        <p:cTn id="56" dur="166" decel="50000">
                                          <p:stCondLst>
                                            <p:cond delay="1834"/>
                                          </p:stCondLst>
                                        </p:cTn>
                                        <p:tgtEl>
                                          <p:spTgt spid="3">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4" end="4"/>
                                            </p:txEl>
                                          </p:spTgt>
                                        </p:tgtEl>
                                        <p:attrNameLst>
                                          <p:attrName>style.visibility</p:attrName>
                                        </p:attrNameLst>
                                      </p:cBhvr>
                                      <p:to>
                                        <p:strVal val="visible"/>
                                      </p:to>
                                    </p:set>
                                    <p:animEffect transition="in" filter="wipe(down)">
                                      <p:cBhvr>
                                        <p:cTn id="61" dur="580">
                                          <p:stCondLst>
                                            <p:cond delay="0"/>
                                          </p:stCondLst>
                                        </p:cTn>
                                        <p:tgtEl>
                                          <p:spTgt spid="3">
                                            <p:txEl>
                                              <p:pRg st="4" end="4"/>
                                            </p:txEl>
                                          </p:spTgt>
                                        </p:tgtEl>
                                      </p:cBhvr>
                                    </p:animEffect>
                                    <p:anim calcmode="lin" valueType="num">
                                      <p:cBhvr>
                                        <p:cTn id="6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4" end="4"/>
                                            </p:txEl>
                                          </p:spTgt>
                                        </p:tgtEl>
                                      </p:cBhvr>
                                      <p:to x="100000" y="60000"/>
                                    </p:animScale>
                                    <p:animScale>
                                      <p:cBhvr>
                                        <p:cTn id="68" dur="166" decel="50000">
                                          <p:stCondLst>
                                            <p:cond delay="676"/>
                                          </p:stCondLst>
                                        </p:cTn>
                                        <p:tgtEl>
                                          <p:spTgt spid="3">
                                            <p:txEl>
                                              <p:pRg st="4" end="4"/>
                                            </p:txEl>
                                          </p:spTgt>
                                        </p:tgtEl>
                                      </p:cBhvr>
                                      <p:to x="100000" y="100000"/>
                                    </p:animScale>
                                    <p:animScale>
                                      <p:cBhvr>
                                        <p:cTn id="69" dur="26">
                                          <p:stCondLst>
                                            <p:cond delay="1312"/>
                                          </p:stCondLst>
                                        </p:cTn>
                                        <p:tgtEl>
                                          <p:spTgt spid="3">
                                            <p:txEl>
                                              <p:pRg st="4" end="4"/>
                                            </p:txEl>
                                          </p:spTgt>
                                        </p:tgtEl>
                                      </p:cBhvr>
                                      <p:to x="100000" y="80000"/>
                                    </p:animScale>
                                    <p:animScale>
                                      <p:cBhvr>
                                        <p:cTn id="70" dur="166" decel="50000">
                                          <p:stCondLst>
                                            <p:cond delay="1338"/>
                                          </p:stCondLst>
                                        </p:cTn>
                                        <p:tgtEl>
                                          <p:spTgt spid="3">
                                            <p:txEl>
                                              <p:pRg st="4" end="4"/>
                                            </p:txEl>
                                          </p:spTgt>
                                        </p:tgtEl>
                                      </p:cBhvr>
                                      <p:to x="100000" y="100000"/>
                                    </p:animScale>
                                    <p:animScale>
                                      <p:cBhvr>
                                        <p:cTn id="71" dur="26">
                                          <p:stCondLst>
                                            <p:cond delay="1642"/>
                                          </p:stCondLst>
                                        </p:cTn>
                                        <p:tgtEl>
                                          <p:spTgt spid="3">
                                            <p:txEl>
                                              <p:pRg st="4" end="4"/>
                                            </p:txEl>
                                          </p:spTgt>
                                        </p:tgtEl>
                                      </p:cBhvr>
                                      <p:to x="100000" y="90000"/>
                                    </p:animScale>
                                    <p:animScale>
                                      <p:cBhvr>
                                        <p:cTn id="72" dur="166" decel="50000">
                                          <p:stCondLst>
                                            <p:cond delay="1668"/>
                                          </p:stCondLst>
                                        </p:cTn>
                                        <p:tgtEl>
                                          <p:spTgt spid="3">
                                            <p:txEl>
                                              <p:pRg st="4" end="4"/>
                                            </p:txEl>
                                          </p:spTgt>
                                        </p:tgtEl>
                                      </p:cBhvr>
                                      <p:to x="100000" y="100000"/>
                                    </p:animScale>
                                    <p:animScale>
                                      <p:cBhvr>
                                        <p:cTn id="73" dur="26">
                                          <p:stCondLst>
                                            <p:cond delay="1808"/>
                                          </p:stCondLst>
                                        </p:cTn>
                                        <p:tgtEl>
                                          <p:spTgt spid="3">
                                            <p:txEl>
                                              <p:pRg st="4" end="4"/>
                                            </p:txEl>
                                          </p:spTgt>
                                        </p:tgtEl>
                                      </p:cBhvr>
                                      <p:to x="100000" y="95000"/>
                                    </p:animScale>
                                    <p:animScale>
                                      <p:cBhvr>
                                        <p:cTn id="74" dur="166" decel="50000">
                                          <p:stCondLst>
                                            <p:cond delay="1834"/>
                                          </p:stCondLst>
                                        </p:cTn>
                                        <p:tgtEl>
                                          <p:spTgt spid="3">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5" end="5"/>
                                            </p:txEl>
                                          </p:spTgt>
                                        </p:tgtEl>
                                        <p:attrNameLst>
                                          <p:attrName>style.visibility</p:attrName>
                                        </p:attrNameLst>
                                      </p:cBhvr>
                                      <p:to>
                                        <p:strVal val="visible"/>
                                      </p:to>
                                    </p:set>
                                    <p:animEffect transition="in" filter="wipe(down)">
                                      <p:cBhvr>
                                        <p:cTn id="79" dur="580">
                                          <p:stCondLst>
                                            <p:cond delay="0"/>
                                          </p:stCondLst>
                                        </p:cTn>
                                        <p:tgtEl>
                                          <p:spTgt spid="3">
                                            <p:txEl>
                                              <p:pRg st="5" end="5"/>
                                            </p:txEl>
                                          </p:spTgt>
                                        </p:tgtEl>
                                      </p:cBhvr>
                                    </p:animEffect>
                                    <p:anim calcmode="lin" valueType="num">
                                      <p:cBhvr>
                                        <p:cTn id="80"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5" end="5"/>
                                            </p:txEl>
                                          </p:spTgt>
                                        </p:tgtEl>
                                      </p:cBhvr>
                                      <p:to x="100000" y="60000"/>
                                    </p:animScale>
                                    <p:animScale>
                                      <p:cBhvr>
                                        <p:cTn id="86" dur="166" decel="50000">
                                          <p:stCondLst>
                                            <p:cond delay="676"/>
                                          </p:stCondLst>
                                        </p:cTn>
                                        <p:tgtEl>
                                          <p:spTgt spid="3">
                                            <p:txEl>
                                              <p:pRg st="5" end="5"/>
                                            </p:txEl>
                                          </p:spTgt>
                                        </p:tgtEl>
                                      </p:cBhvr>
                                      <p:to x="100000" y="100000"/>
                                    </p:animScale>
                                    <p:animScale>
                                      <p:cBhvr>
                                        <p:cTn id="87" dur="26">
                                          <p:stCondLst>
                                            <p:cond delay="1312"/>
                                          </p:stCondLst>
                                        </p:cTn>
                                        <p:tgtEl>
                                          <p:spTgt spid="3">
                                            <p:txEl>
                                              <p:pRg st="5" end="5"/>
                                            </p:txEl>
                                          </p:spTgt>
                                        </p:tgtEl>
                                      </p:cBhvr>
                                      <p:to x="100000" y="80000"/>
                                    </p:animScale>
                                    <p:animScale>
                                      <p:cBhvr>
                                        <p:cTn id="88" dur="166" decel="50000">
                                          <p:stCondLst>
                                            <p:cond delay="1338"/>
                                          </p:stCondLst>
                                        </p:cTn>
                                        <p:tgtEl>
                                          <p:spTgt spid="3">
                                            <p:txEl>
                                              <p:pRg st="5" end="5"/>
                                            </p:txEl>
                                          </p:spTgt>
                                        </p:tgtEl>
                                      </p:cBhvr>
                                      <p:to x="100000" y="100000"/>
                                    </p:animScale>
                                    <p:animScale>
                                      <p:cBhvr>
                                        <p:cTn id="89" dur="26">
                                          <p:stCondLst>
                                            <p:cond delay="1642"/>
                                          </p:stCondLst>
                                        </p:cTn>
                                        <p:tgtEl>
                                          <p:spTgt spid="3">
                                            <p:txEl>
                                              <p:pRg st="5" end="5"/>
                                            </p:txEl>
                                          </p:spTgt>
                                        </p:tgtEl>
                                      </p:cBhvr>
                                      <p:to x="100000" y="90000"/>
                                    </p:animScale>
                                    <p:animScale>
                                      <p:cBhvr>
                                        <p:cTn id="90" dur="166" decel="50000">
                                          <p:stCondLst>
                                            <p:cond delay="1668"/>
                                          </p:stCondLst>
                                        </p:cTn>
                                        <p:tgtEl>
                                          <p:spTgt spid="3">
                                            <p:txEl>
                                              <p:pRg st="5" end="5"/>
                                            </p:txEl>
                                          </p:spTgt>
                                        </p:tgtEl>
                                      </p:cBhvr>
                                      <p:to x="100000" y="100000"/>
                                    </p:animScale>
                                    <p:animScale>
                                      <p:cBhvr>
                                        <p:cTn id="91" dur="26">
                                          <p:stCondLst>
                                            <p:cond delay="1808"/>
                                          </p:stCondLst>
                                        </p:cTn>
                                        <p:tgtEl>
                                          <p:spTgt spid="3">
                                            <p:txEl>
                                              <p:pRg st="5" end="5"/>
                                            </p:txEl>
                                          </p:spTgt>
                                        </p:tgtEl>
                                      </p:cBhvr>
                                      <p:to x="100000" y="95000"/>
                                    </p:animScale>
                                    <p:animScale>
                                      <p:cBhvr>
                                        <p:cTn id="92" dur="166" decel="50000">
                                          <p:stCondLst>
                                            <p:cond delay="1834"/>
                                          </p:stCondLst>
                                        </p:cTn>
                                        <p:tgtEl>
                                          <p:spTgt spid="3">
                                            <p:txEl>
                                              <p:pRg st="5" end="5"/>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6" end="6"/>
                                            </p:txEl>
                                          </p:spTgt>
                                        </p:tgtEl>
                                        <p:attrNameLst>
                                          <p:attrName>style.visibility</p:attrName>
                                        </p:attrNameLst>
                                      </p:cBhvr>
                                      <p:to>
                                        <p:strVal val="visible"/>
                                      </p:to>
                                    </p:set>
                                    <p:animEffect transition="in" filter="wipe(down)">
                                      <p:cBhvr>
                                        <p:cTn id="97" dur="580">
                                          <p:stCondLst>
                                            <p:cond delay="0"/>
                                          </p:stCondLst>
                                        </p:cTn>
                                        <p:tgtEl>
                                          <p:spTgt spid="3">
                                            <p:txEl>
                                              <p:pRg st="6" end="6"/>
                                            </p:txEl>
                                          </p:spTgt>
                                        </p:tgtEl>
                                      </p:cBhvr>
                                    </p:animEffect>
                                    <p:anim calcmode="lin" valueType="num">
                                      <p:cBhvr>
                                        <p:cTn id="98"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6" end="6"/>
                                            </p:txEl>
                                          </p:spTgt>
                                        </p:tgtEl>
                                      </p:cBhvr>
                                      <p:to x="100000" y="60000"/>
                                    </p:animScale>
                                    <p:animScale>
                                      <p:cBhvr>
                                        <p:cTn id="104" dur="166" decel="50000">
                                          <p:stCondLst>
                                            <p:cond delay="676"/>
                                          </p:stCondLst>
                                        </p:cTn>
                                        <p:tgtEl>
                                          <p:spTgt spid="3">
                                            <p:txEl>
                                              <p:pRg st="6" end="6"/>
                                            </p:txEl>
                                          </p:spTgt>
                                        </p:tgtEl>
                                      </p:cBhvr>
                                      <p:to x="100000" y="100000"/>
                                    </p:animScale>
                                    <p:animScale>
                                      <p:cBhvr>
                                        <p:cTn id="105" dur="26">
                                          <p:stCondLst>
                                            <p:cond delay="1312"/>
                                          </p:stCondLst>
                                        </p:cTn>
                                        <p:tgtEl>
                                          <p:spTgt spid="3">
                                            <p:txEl>
                                              <p:pRg st="6" end="6"/>
                                            </p:txEl>
                                          </p:spTgt>
                                        </p:tgtEl>
                                      </p:cBhvr>
                                      <p:to x="100000" y="80000"/>
                                    </p:animScale>
                                    <p:animScale>
                                      <p:cBhvr>
                                        <p:cTn id="106" dur="166" decel="50000">
                                          <p:stCondLst>
                                            <p:cond delay="1338"/>
                                          </p:stCondLst>
                                        </p:cTn>
                                        <p:tgtEl>
                                          <p:spTgt spid="3">
                                            <p:txEl>
                                              <p:pRg st="6" end="6"/>
                                            </p:txEl>
                                          </p:spTgt>
                                        </p:tgtEl>
                                      </p:cBhvr>
                                      <p:to x="100000" y="100000"/>
                                    </p:animScale>
                                    <p:animScale>
                                      <p:cBhvr>
                                        <p:cTn id="107" dur="26">
                                          <p:stCondLst>
                                            <p:cond delay="1642"/>
                                          </p:stCondLst>
                                        </p:cTn>
                                        <p:tgtEl>
                                          <p:spTgt spid="3">
                                            <p:txEl>
                                              <p:pRg st="6" end="6"/>
                                            </p:txEl>
                                          </p:spTgt>
                                        </p:tgtEl>
                                      </p:cBhvr>
                                      <p:to x="100000" y="90000"/>
                                    </p:animScale>
                                    <p:animScale>
                                      <p:cBhvr>
                                        <p:cTn id="108" dur="166" decel="50000">
                                          <p:stCondLst>
                                            <p:cond delay="1668"/>
                                          </p:stCondLst>
                                        </p:cTn>
                                        <p:tgtEl>
                                          <p:spTgt spid="3">
                                            <p:txEl>
                                              <p:pRg st="6" end="6"/>
                                            </p:txEl>
                                          </p:spTgt>
                                        </p:tgtEl>
                                      </p:cBhvr>
                                      <p:to x="100000" y="100000"/>
                                    </p:animScale>
                                    <p:animScale>
                                      <p:cBhvr>
                                        <p:cTn id="109" dur="26">
                                          <p:stCondLst>
                                            <p:cond delay="1808"/>
                                          </p:stCondLst>
                                        </p:cTn>
                                        <p:tgtEl>
                                          <p:spTgt spid="3">
                                            <p:txEl>
                                              <p:pRg st="6" end="6"/>
                                            </p:txEl>
                                          </p:spTgt>
                                        </p:tgtEl>
                                      </p:cBhvr>
                                      <p:to x="100000" y="95000"/>
                                    </p:animScale>
                                    <p:animScale>
                                      <p:cBhvr>
                                        <p:cTn id="110" dur="166" decel="50000">
                                          <p:stCondLst>
                                            <p:cond delay="1834"/>
                                          </p:stCondLst>
                                        </p:cTn>
                                        <p:tgtEl>
                                          <p:spTgt spid="3">
                                            <p:txEl>
                                              <p:pRg st="6" end="6"/>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7" end="7"/>
                                            </p:txEl>
                                          </p:spTgt>
                                        </p:tgtEl>
                                        <p:attrNameLst>
                                          <p:attrName>style.visibility</p:attrName>
                                        </p:attrNameLst>
                                      </p:cBhvr>
                                      <p:to>
                                        <p:strVal val="visible"/>
                                      </p:to>
                                    </p:set>
                                    <p:animEffect transition="in" filter="wipe(down)">
                                      <p:cBhvr>
                                        <p:cTn id="115" dur="580">
                                          <p:stCondLst>
                                            <p:cond delay="0"/>
                                          </p:stCondLst>
                                        </p:cTn>
                                        <p:tgtEl>
                                          <p:spTgt spid="3">
                                            <p:txEl>
                                              <p:pRg st="7" end="7"/>
                                            </p:txEl>
                                          </p:spTgt>
                                        </p:tgtEl>
                                      </p:cBhvr>
                                    </p:animEffect>
                                    <p:anim calcmode="lin" valueType="num">
                                      <p:cBhvr>
                                        <p:cTn id="116"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7" end="7"/>
                                            </p:txEl>
                                          </p:spTgt>
                                        </p:tgtEl>
                                      </p:cBhvr>
                                      <p:to x="100000" y="60000"/>
                                    </p:animScale>
                                    <p:animScale>
                                      <p:cBhvr>
                                        <p:cTn id="122" dur="166" decel="50000">
                                          <p:stCondLst>
                                            <p:cond delay="676"/>
                                          </p:stCondLst>
                                        </p:cTn>
                                        <p:tgtEl>
                                          <p:spTgt spid="3">
                                            <p:txEl>
                                              <p:pRg st="7" end="7"/>
                                            </p:txEl>
                                          </p:spTgt>
                                        </p:tgtEl>
                                      </p:cBhvr>
                                      <p:to x="100000" y="100000"/>
                                    </p:animScale>
                                    <p:animScale>
                                      <p:cBhvr>
                                        <p:cTn id="123" dur="26">
                                          <p:stCondLst>
                                            <p:cond delay="1312"/>
                                          </p:stCondLst>
                                        </p:cTn>
                                        <p:tgtEl>
                                          <p:spTgt spid="3">
                                            <p:txEl>
                                              <p:pRg st="7" end="7"/>
                                            </p:txEl>
                                          </p:spTgt>
                                        </p:tgtEl>
                                      </p:cBhvr>
                                      <p:to x="100000" y="80000"/>
                                    </p:animScale>
                                    <p:animScale>
                                      <p:cBhvr>
                                        <p:cTn id="124" dur="166" decel="50000">
                                          <p:stCondLst>
                                            <p:cond delay="1338"/>
                                          </p:stCondLst>
                                        </p:cTn>
                                        <p:tgtEl>
                                          <p:spTgt spid="3">
                                            <p:txEl>
                                              <p:pRg st="7" end="7"/>
                                            </p:txEl>
                                          </p:spTgt>
                                        </p:tgtEl>
                                      </p:cBhvr>
                                      <p:to x="100000" y="100000"/>
                                    </p:animScale>
                                    <p:animScale>
                                      <p:cBhvr>
                                        <p:cTn id="125" dur="26">
                                          <p:stCondLst>
                                            <p:cond delay="1642"/>
                                          </p:stCondLst>
                                        </p:cTn>
                                        <p:tgtEl>
                                          <p:spTgt spid="3">
                                            <p:txEl>
                                              <p:pRg st="7" end="7"/>
                                            </p:txEl>
                                          </p:spTgt>
                                        </p:tgtEl>
                                      </p:cBhvr>
                                      <p:to x="100000" y="90000"/>
                                    </p:animScale>
                                    <p:animScale>
                                      <p:cBhvr>
                                        <p:cTn id="126" dur="166" decel="50000">
                                          <p:stCondLst>
                                            <p:cond delay="1668"/>
                                          </p:stCondLst>
                                        </p:cTn>
                                        <p:tgtEl>
                                          <p:spTgt spid="3">
                                            <p:txEl>
                                              <p:pRg st="7" end="7"/>
                                            </p:txEl>
                                          </p:spTgt>
                                        </p:tgtEl>
                                      </p:cBhvr>
                                      <p:to x="100000" y="100000"/>
                                    </p:animScale>
                                    <p:animScale>
                                      <p:cBhvr>
                                        <p:cTn id="127" dur="26">
                                          <p:stCondLst>
                                            <p:cond delay="1808"/>
                                          </p:stCondLst>
                                        </p:cTn>
                                        <p:tgtEl>
                                          <p:spTgt spid="3">
                                            <p:txEl>
                                              <p:pRg st="7" end="7"/>
                                            </p:txEl>
                                          </p:spTgt>
                                        </p:tgtEl>
                                      </p:cBhvr>
                                      <p:to x="100000" y="95000"/>
                                    </p:animScale>
                                    <p:animScale>
                                      <p:cBhvr>
                                        <p:cTn id="128" dur="166" decel="50000">
                                          <p:stCondLst>
                                            <p:cond delay="1834"/>
                                          </p:stCondLst>
                                        </p:cTn>
                                        <p:tgtEl>
                                          <p:spTgt spid="3">
                                            <p:txEl>
                                              <p:pRg st="7" end="7"/>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8" end="8"/>
                                            </p:txEl>
                                          </p:spTgt>
                                        </p:tgtEl>
                                        <p:attrNameLst>
                                          <p:attrName>style.visibility</p:attrName>
                                        </p:attrNameLst>
                                      </p:cBhvr>
                                      <p:to>
                                        <p:strVal val="visible"/>
                                      </p:to>
                                    </p:set>
                                    <p:animEffect transition="in" filter="wipe(down)">
                                      <p:cBhvr>
                                        <p:cTn id="133" dur="580">
                                          <p:stCondLst>
                                            <p:cond delay="0"/>
                                          </p:stCondLst>
                                        </p:cTn>
                                        <p:tgtEl>
                                          <p:spTgt spid="3">
                                            <p:txEl>
                                              <p:pRg st="8" end="8"/>
                                            </p:txEl>
                                          </p:spTgt>
                                        </p:tgtEl>
                                      </p:cBhvr>
                                    </p:animEffect>
                                    <p:anim calcmode="lin" valueType="num">
                                      <p:cBhvr>
                                        <p:cTn id="134"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8" end="8"/>
                                            </p:txEl>
                                          </p:spTgt>
                                        </p:tgtEl>
                                      </p:cBhvr>
                                      <p:to x="100000" y="60000"/>
                                    </p:animScale>
                                    <p:animScale>
                                      <p:cBhvr>
                                        <p:cTn id="140" dur="166" decel="50000">
                                          <p:stCondLst>
                                            <p:cond delay="676"/>
                                          </p:stCondLst>
                                        </p:cTn>
                                        <p:tgtEl>
                                          <p:spTgt spid="3">
                                            <p:txEl>
                                              <p:pRg st="8" end="8"/>
                                            </p:txEl>
                                          </p:spTgt>
                                        </p:tgtEl>
                                      </p:cBhvr>
                                      <p:to x="100000" y="100000"/>
                                    </p:animScale>
                                    <p:animScale>
                                      <p:cBhvr>
                                        <p:cTn id="141" dur="26">
                                          <p:stCondLst>
                                            <p:cond delay="1312"/>
                                          </p:stCondLst>
                                        </p:cTn>
                                        <p:tgtEl>
                                          <p:spTgt spid="3">
                                            <p:txEl>
                                              <p:pRg st="8" end="8"/>
                                            </p:txEl>
                                          </p:spTgt>
                                        </p:tgtEl>
                                      </p:cBhvr>
                                      <p:to x="100000" y="80000"/>
                                    </p:animScale>
                                    <p:animScale>
                                      <p:cBhvr>
                                        <p:cTn id="142" dur="166" decel="50000">
                                          <p:stCondLst>
                                            <p:cond delay="1338"/>
                                          </p:stCondLst>
                                        </p:cTn>
                                        <p:tgtEl>
                                          <p:spTgt spid="3">
                                            <p:txEl>
                                              <p:pRg st="8" end="8"/>
                                            </p:txEl>
                                          </p:spTgt>
                                        </p:tgtEl>
                                      </p:cBhvr>
                                      <p:to x="100000" y="100000"/>
                                    </p:animScale>
                                    <p:animScale>
                                      <p:cBhvr>
                                        <p:cTn id="143" dur="26">
                                          <p:stCondLst>
                                            <p:cond delay="1642"/>
                                          </p:stCondLst>
                                        </p:cTn>
                                        <p:tgtEl>
                                          <p:spTgt spid="3">
                                            <p:txEl>
                                              <p:pRg st="8" end="8"/>
                                            </p:txEl>
                                          </p:spTgt>
                                        </p:tgtEl>
                                      </p:cBhvr>
                                      <p:to x="100000" y="90000"/>
                                    </p:animScale>
                                    <p:animScale>
                                      <p:cBhvr>
                                        <p:cTn id="144" dur="166" decel="50000">
                                          <p:stCondLst>
                                            <p:cond delay="1668"/>
                                          </p:stCondLst>
                                        </p:cTn>
                                        <p:tgtEl>
                                          <p:spTgt spid="3">
                                            <p:txEl>
                                              <p:pRg st="8" end="8"/>
                                            </p:txEl>
                                          </p:spTgt>
                                        </p:tgtEl>
                                      </p:cBhvr>
                                      <p:to x="100000" y="100000"/>
                                    </p:animScale>
                                    <p:animScale>
                                      <p:cBhvr>
                                        <p:cTn id="145" dur="26">
                                          <p:stCondLst>
                                            <p:cond delay="1808"/>
                                          </p:stCondLst>
                                        </p:cTn>
                                        <p:tgtEl>
                                          <p:spTgt spid="3">
                                            <p:txEl>
                                              <p:pRg st="8" end="8"/>
                                            </p:txEl>
                                          </p:spTgt>
                                        </p:tgtEl>
                                      </p:cBhvr>
                                      <p:to x="100000" y="95000"/>
                                    </p:animScale>
                                    <p:animScale>
                                      <p:cBhvr>
                                        <p:cTn id="146"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Fever Categories</a:t>
            </a:r>
          </a:p>
        </p:txBody>
      </p:sp>
      <p:sp>
        <p:nvSpPr>
          <p:cNvPr id="3" name="Content Placeholder 2"/>
          <p:cNvSpPr>
            <a:spLocks noGrp="1"/>
          </p:cNvSpPr>
          <p:nvPr>
            <p:ph sz="quarter" idx="1"/>
          </p:nvPr>
        </p:nvSpPr>
        <p:spPr>
          <a:xfrm>
            <a:off x="228600" y="1219200"/>
            <a:ext cx="8686800" cy="5334000"/>
          </a:xfrm>
        </p:spPr>
        <p:txBody>
          <a:bodyPr>
            <a:normAutofit fontScale="85000" lnSpcReduction="20000"/>
          </a:bodyPr>
          <a:lstStyle/>
          <a:p>
            <a:r>
              <a:rPr lang="en-US" dirty="0"/>
              <a:t>106</a:t>
            </a:r>
            <a:r>
              <a:rPr lang="en-US" baseline="30000" dirty="0"/>
              <a:t>O</a:t>
            </a:r>
            <a:r>
              <a:rPr lang="en-US" dirty="0"/>
              <a:t> – EMERGENCY! Immediately cool your pet and call a veterinarian immediately. </a:t>
            </a:r>
          </a:p>
          <a:p>
            <a:endParaRPr lang="en-US" dirty="0"/>
          </a:p>
          <a:p>
            <a:r>
              <a:rPr lang="en-US" dirty="0"/>
              <a:t>105</a:t>
            </a:r>
            <a:r>
              <a:rPr lang="en-US" baseline="30000" dirty="0"/>
              <a:t>O</a:t>
            </a:r>
            <a:r>
              <a:rPr lang="en-US" dirty="0"/>
              <a:t> – High Fever – Call a vet if the temperature does not go down within the day</a:t>
            </a:r>
            <a:br>
              <a:rPr lang="en-US" dirty="0"/>
            </a:br>
            <a:endParaRPr lang="en-US" dirty="0"/>
          </a:p>
          <a:p>
            <a:r>
              <a:rPr lang="en-US" dirty="0"/>
              <a:t>103-104</a:t>
            </a:r>
            <a:r>
              <a:rPr lang="en-US" baseline="30000" dirty="0"/>
              <a:t>O</a:t>
            </a:r>
            <a:r>
              <a:rPr lang="en-US" dirty="0"/>
              <a:t> – Moderate Fever – Call a vet if the temperature does not go down on its own by the next day.</a:t>
            </a:r>
          </a:p>
          <a:p>
            <a:endParaRPr lang="en-US" dirty="0"/>
          </a:p>
          <a:p>
            <a:r>
              <a:rPr lang="en-US" dirty="0"/>
              <a:t>99- 103</a:t>
            </a:r>
            <a:r>
              <a:rPr lang="en-US" baseline="30000" dirty="0"/>
              <a:t>O</a:t>
            </a:r>
            <a:r>
              <a:rPr lang="en-US" dirty="0"/>
              <a:t> – Normal</a:t>
            </a:r>
          </a:p>
          <a:p>
            <a:endParaRPr lang="en-US" dirty="0"/>
          </a:p>
          <a:p>
            <a:r>
              <a:rPr lang="en-US" dirty="0"/>
              <a:t>95-99</a:t>
            </a:r>
            <a:r>
              <a:rPr lang="en-US" baseline="30000" dirty="0"/>
              <a:t>o</a:t>
            </a:r>
            <a:r>
              <a:rPr lang="en-US" dirty="0"/>
              <a:t> – Mild Hypothermia Call a vet if the temperature does not return within the day</a:t>
            </a:r>
          </a:p>
          <a:p>
            <a:endParaRPr lang="en-US" dirty="0"/>
          </a:p>
          <a:p>
            <a:r>
              <a:rPr lang="en-US" dirty="0"/>
              <a:t>95</a:t>
            </a:r>
            <a:r>
              <a:rPr lang="en-US" baseline="30000" dirty="0"/>
              <a:t>o</a:t>
            </a:r>
            <a:r>
              <a:rPr lang="en-US" dirty="0"/>
              <a:t> or less - EMERGENCY! Immediately warm your pet and call a veterinarian immediately. </a:t>
            </a:r>
          </a:p>
        </p:txBody>
      </p:sp>
    </p:spTree>
    <p:extLst>
      <p:ext uri="{BB962C8B-B14F-4D97-AF65-F5344CB8AC3E}">
        <p14:creationId xmlns:p14="http://schemas.microsoft.com/office/powerpoint/2010/main" val="3679712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arn(inVertical)">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barn(inVertical)">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Skin and Gums</a:t>
            </a:r>
          </a:p>
        </p:txBody>
      </p:sp>
      <p:sp>
        <p:nvSpPr>
          <p:cNvPr id="3" name="Content Placeholder 2"/>
          <p:cNvSpPr>
            <a:spLocks noGrp="1"/>
          </p:cNvSpPr>
          <p:nvPr>
            <p:ph sz="quarter" idx="1"/>
          </p:nvPr>
        </p:nvSpPr>
        <p:spPr/>
        <p:txBody>
          <a:bodyPr>
            <a:normAutofit fontScale="92500" lnSpcReduction="10000"/>
          </a:bodyPr>
          <a:lstStyle/>
          <a:p>
            <a:r>
              <a:rPr lang="en-US" dirty="0"/>
              <a:t>The mucus membranes such as the skin and gums give a quick indication of the circulation and blood flow of a pet.</a:t>
            </a:r>
          </a:p>
          <a:p>
            <a:pPr lvl="1"/>
            <a:r>
              <a:rPr lang="en-US" dirty="0"/>
              <a:t>Due to their ease of access, vets will focus on the color of mucus membranes such as the gums, and the whites of their eyes, to gauge the circulation and health of an animal </a:t>
            </a:r>
            <a:br>
              <a:rPr lang="en-US" dirty="0"/>
            </a:br>
            <a:endParaRPr lang="en-US" dirty="0"/>
          </a:p>
          <a:p>
            <a:r>
              <a:rPr lang="en-US" dirty="0"/>
              <a:t>To check, carefully lift a lip or eyelid and examine the color of the membrane – it should be pink.</a:t>
            </a:r>
            <a:br>
              <a:rPr lang="en-US" dirty="0"/>
            </a:br>
            <a:endParaRPr lang="en-US" dirty="0"/>
          </a:p>
          <a:p>
            <a:r>
              <a:rPr lang="en-US" dirty="0"/>
              <a:t>If you pet has pigmented (non-pink) gums, try to find a pink area on the gums or lips to assess.</a:t>
            </a:r>
          </a:p>
          <a:p>
            <a:pPr lvl="1"/>
            <a:r>
              <a:rPr lang="en-US" dirty="0"/>
              <a:t>The inside of the eyelids are  second choice.  </a:t>
            </a:r>
          </a:p>
          <a:p>
            <a:pPr lvl="1"/>
            <a:r>
              <a:rPr lang="en-US" dirty="0"/>
              <a:t>For gums, anything other than a pink color calls for immediate veterinary care.  </a:t>
            </a:r>
          </a:p>
        </p:txBody>
      </p:sp>
    </p:spTree>
    <p:extLst>
      <p:ext uri="{BB962C8B-B14F-4D97-AF65-F5344CB8AC3E}">
        <p14:creationId xmlns:p14="http://schemas.microsoft.com/office/powerpoint/2010/main" val="3434487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Membrane Colors &amp; Meaning</a:t>
            </a:r>
          </a:p>
        </p:txBody>
      </p:sp>
      <p:sp>
        <p:nvSpPr>
          <p:cNvPr id="3" name="Content Placeholder 2"/>
          <p:cNvSpPr>
            <a:spLocks noGrp="1"/>
          </p:cNvSpPr>
          <p:nvPr>
            <p:ph sz="quarter" idx="1"/>
          </p:nvPr>
        </p:nvSpPr>
        <p:spPr/>
        <p:txBody>
          <a:bodyPr>
            <a:normAutofit lnSpcReduction="10000"/>
          </a:bodyPr>
          <a:lstStyle/>
          <a:p>
            <a:r>
              <a:rPr lang="en-US" b="1" u="sng" dirty="0"/>
              <a:t>Pink</a:t>
            </a:r>
            <a:r>
              <a:rPr lang="en-US" dirty="0"/>
              <a:t> = Normal</a:t>
            </a:r>
            <a:br>
              <a:rPr lang="en-US" dirty="0"/>
            </a:br>
            <a:endParaRPr lang="en-US" dirty="0"/>
          </a:p>
          <a:p>
            <a:r>
              <a:rPr lang="en-US" b="1" u="sng" dirty="0"/>
              <a:t>Whitish or Pale Colored </a:t>
            </a:r>
            <a:r>
              <a:rPr lang="en-US" dirty="0"/>
              <a:t>– Shock – Call a vet immediately!</a:t>
            </a:r>
            <a:br>
              <a:rPr lang="en-US" dirty="0"/>
            </a:br>
            <a:endParaRPr lang="en-US" dirty="0"/>
          </a:p>
          <a:p>
            <a:r>
              <a:rPr lang="en-US" b="1" u="sng" dirty="0"/>
              <a:t>Blue</a:t>
            </a:r>
            <a:r>
              <a:rPr lang="en-US" dirty="0"/>
              <a:t> – suffocation, choking, or smoke inhalation – Call a vet immediately!</a:t>
            </a:r>
            <a:br>
              <a:rPr lang="en-US" dirty="0"/>
            </a:br>
            <a:endParaRPr lang="en-US" dirty="0"/>
          </a:p>
          <a:p>
            <a:r>
              <a:rPr lang="en-US" b="1" u="sng" dirty="0"/>
              <a:t>Bright cherry red</a:t>
            </a:r>
            <a:r>
              <a:rPr lang="en-US" dirty="0"/>
              <a:t> – carbon monoxide poisoning or heat stroke – Call a vet immediately!</a:t>
            </a:r>
            <a:br>
              <a:rPr lang="en-US" dirty="0"/>
            </a:br>
            <a:endParaRPr lang="en-US" dirty="0"/>
          </a:p>
          <a:p>
            <a:r>
              <a:rPr lang="en-US" b="1" u="sng" dirty="0"/>
              <a:t>Yellow (jaundice)</a:t>
            </a:r>
            <a:r>
              <a:rPr lang="en-US" dirty="0"/>
              <a:t> – liver damage – Call a vet within the day</a:t>
            </a:r>
          </a:p>
        </p:txBody>
      </p:sp>
    </p:spTree>
    <p:extLst>
      <p:ext uri="{BB962C8B-B14F-4D97-AF65-F5344CB8AC3E}">
        <p14:creationId xmlns:p14="http://schemas.microsoft.com/office/powerpoint/2010/main" val="2788148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126</TotalTime>
  <Words>1235</Words>
  <Application>Microsoft Office PowerPoint</Application>
  <PresentationFormat>On-screen Show (4:3)</PresentationFormat>
  <Paragraphs>147</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Bookman Old Style</vt:lpstr>
      <vt:lpstr>Calibri</vt:lpstr>
      <vt:lpstr>Gill Sans MT</vt:lpstr>
      <vt:lpstr>Wingdings</vt:lpstr>
      <vt:lpstr>Wingdings 3</vt:lpstr>
      <vt:lpstr>Origin</vt:lpstr>
      <vt:lpstr>Conducting a Pet Physical Exam</vt:lpstr>
      <vt:lpstr>Intro</vt:lpstr>
      <vt:lpstr>Physical Exam Vital Statistics</vt:lpstr>
      <vt:lpstr>Your pet and “normal”</vt:lpstr>
      <vt:lpstr>Temperature</vt:lpstr>
      <vt:lpstr>Taking a Pet’s Temperature </vt:lpstr>
      <vt:lpstr>Fever Categories</vt:lpstr>
      <vt:lpstr>Skin and Gums</vt:lpstr>
      <vt:lpstr>Membrane Colors &amp; Meaning</vt:lpstr>
      <vt:lpstr>Capillary Refill Time</vt:lpstr>
      <vt:lpstr>CRT Times and Meaning</vt:lpstr>
      <vt:lpstr>Dehydration Testing</vt:lpstr>
      <vt:lpstr>Heart Rate</vt:lpstr>
      <vt:lpstr>Normal Heart Rates</vt:lpstr>
      <vt:lpstr>Respiration</vt:lpstr>
      <vt:lpstr>Checking Respiration</vt:lpstr>
      <vt:lpstr>Respiration emergencies</vt:lpstr>
      <vt:lpstr>Responsiveness</vt:lpstr>
      <vt:lpstr>Levels of Consciousness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Conducting a Pet Physical Exam</dc:title>
  <dc:creator>Mr. Craig Kohn</dc:creator>
  <cp:lastModifiedBy>Ty Smith</cp:lastModifiedBy>
  <cp:revision>14</cp:revision>
  <dcterms:created xsi:type="dcterms:W3CDTF">2012-09-24T01:23:47Z</dcterms:created>
  <dcterms:modified xsi:type="dcterms:W3CDTF">2020-01-30T15:14:22Z</dcterms:modified>
</cp:coreProperties>
</file>